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63" r:id="rId2"/>
    <p:sldId id="520" r:id="rId3"/>
    <p:sldId id="378" r:id="rId4"/>
    <p:sldId id="390" r:id="rId5"/>
    <p:sldId id="490" r:id="rId6"/>
    <p:sldId id="508" r:id="rId7"/>
    <p:sldId id="509" r:id="rId8"/>
    <p:sldId id="510" r:id="rId9"/>
    <p:sldId id="503" r:id="rId10"/>
    <p:sldId id="504" r:id="rId11"/>
    <p:sldId id="489" r:id="rId12"/>
    <p:sldId id="388" r:id="rId13"/>
    <p:sldId id="511" r:id="rId14"/>
    <p:sldId id="507" r:id="rId15"/>
    <p:sldId id="389" r:id="rId16"/>
    <p:sldId id="484" r:id="rId17"/>
    <p:sldId id="322" r:id="rId18"/>
    <p:sldId id="485" r:id="rId19"/>
    <p:sldId id="392" r:id="rId20"/>
    <p:sldId id="463" r:id="rId21"/>
    <p:sldId id="441" r:id="rId22"/>
    <p:sldId id="465" r:id="rId23"/>
    <p:sldId id="449" r:id="rId24"/>
    <p:sldId id="492" r:id="rId25"/>
    <p:sldId id="494" r:id="rId26"/>
    <p:sldId id="495" r:id="rId27"/>
    <p:sldId id="500" r:id="rId28"/>
    <p:sldId id="459" r:id="rId29"/>
    <p:sldId id="327" r:id="rId30"/>
    <p:sldId id="328" r:id="rId31"/>
    <p:sldId id="411" r:id="rId32"/>
    <p:sldId id="379" r:id="rId33"/>
    <p:sldId id="491" r:id="rId34"/>
    <p:sldId id="496" r:id="rId35"/>
    <p:sldId id="497" r:id="rId36"/>
    <p:sldId id="498" r:id="rId37"/>
    <p:sldId id="499" r:id="rId38"/>
    <p:sldId id="434" r:id="rId39"/>
    <p:sldId id="514" r:id="rId40"/>
    <p:sldId id="519" r:id="rId41"/>
    <p:sldId id="501" r:id="rId42"/>
    <p:sldId id="436" r:id="rId43"/>
    <p:sldId id="387" r:id="rId44"/>
    <p:sldId id="521" r:id="rId45"/>
    <p:sldId id="502" r:id="rId46"/>
    <p:sldId id="523" r:id="rId47"/>
    <p:sldId id="524" r:id="rId48"/>
    <p:sldId id="516" r:id="rId49"/>
    <p:sldId id="517" r:id="rId50"/>
    <p:sldId id="505" r:id="rId51"/>
    <p:sldId id="518" r:id="rId52"/>
    <p:sldId id="280" r:id="rId53"/>
    <p:sldId id="448" r:id="rId54"/>
    <p:sldId id="330" r:id="rId55"/>
    <p:sldId id="515" r:id="rId56"/>
    <p:sldId id="506" r:id="rId57"/>
    <p:sldId id="512" r:id="rId58"/>
    <p:sldId id="513" r:id="rId5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00"/>
    <a:srgbClr val="800000"/>
    <a:srgbClr val="CC6600"/>
    <a:srgbClr val="1925C7"/>
    <a:srgbClr val="EAE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1" autoAdjust="0"/>
  </p:normalViewPr>
  <p:slideViewPr>
    <p:cSldViewPr snapToGrid="0" snapToObjects="1">
      <p:cViewPr varScale="1">
        <p:scale>
          <a:sx n="116" d="100"/>
          <a:sy n="116" d="100"/>
        </p:scale>
        <p:origin x="713" y="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D2E29-E0B6-48CE-B9DA-F3EFBC0FE77F}" type="datetimeFigureOut">
              <a:rPr lang="de-DE" smtClean="0"/>
              <a:t>18.09.2019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E7B96-2364-49B8-967A-30C323285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666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BA79-D656-44BF-83C5-9C19033035E1}" type="datetimeFigureOut">
              <a:rPr lang="de-DE" smtClean="0"/>
              <a:t>18.09.2019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9B7F4-F4F8-4DA9-B768-4ABAE5D7F5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50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862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736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127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658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55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89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B7F4-F4F8-4DA9-B768-4ABAE5D7F5B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7084" y="1880335"/>
            <a:ext cx="6707160" cy="994819"/>
          </a:xfrm>
        </p:spPr>
        <p:txBody>
          <a:bodyPr tIns="0" bIns="90000"/>
          <a:lstStyle>
            <a:lvl1pPr>
              <a:lnSpc>
                <a:spcPts val="3100"/>
              </a:lnSpc>
              <a:defRPr baseline="0"/>
            </a:lvl1pPr>
          </a:lstStyle>
          <a:p>
            <a:r>
              <a:rPr lang="de-DE" smtClean="0"/>
              <a:t>Der Fachbereich</a:t>
            </a:r>
            <a:br>
              <a:rPr lang="de-DE" smtClean="0"/>
            </a:br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22272" y="3003798"/>
            <a:ext cx="6701972" cy="864096"/>
          </a:xfrm>
        </p:spPr>
        <p:txBody>
          <a:bodyPr/>
          <a:lstStyle>
            <a:lvl1pPr marL="0" indent="0" algn="l">
              <a:buNone/>
              <a:defRPr spc="-3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9" name="Picture 4" descr="C:\Users\user\Dropbox\Aperto\Los 1 CD\01_FINALE_DOKUMENTE\HSKL_Logo\RGB\HSKL_LOGO_RGB_p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42375"/>
            <a:ext cx="942363" cy="5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389675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tabLst>
                <a:tab pos="358775" algn="l"/>
                <a:tab pos="900113" algn="l"/>
              </a:tabLst>
              <a:defRPr sz="2500"/>
            </a:lvl1pPr>
            <a:lvl2pPr>
              <a:tabLst>
                <a:tab pos="541338" algn="l"/>
              </a:tabLst>
              <a:defRPr sz="2200"/>
            </a:lvl2pPr>
            <a:lvl3pPr>
              <a:tabLst>
                <a:tab pos="809625" algn="l"/>
              </a:tabLst>
              <a:defRPr/>
            </a:lvl3pPr>
            <a:lvl4pPr>
              <a:tabLst>
                <a:tab pos="541338" algn="l"/>
              </a:tabLst>
              <a:defRPr/>
            </a:lvl4pPr>
            <a:lvl5pPr marL="576000" indent="0">
              <a:buNone/>
              <a:tabLst>
                <a:tab pos="541338" algn="l"/>
              </a:tabLst>
              <a:defRPr/>
            </a:lvl5pPr>
          </a:lstStyle>
          <a:p>
            <a:pPr lvl="0"/>
            <a:r>
              <a:rPr lang="de-DE" dirty="0" smtClean="0"/>
              <a:t>  	Textmasterformat bearbeiten</a:t>
            </a:r>
          </a:p>
          <a:p>
            <a:pPr lvl="1"/>
            <a:r>
              <a:rPr lang="de-DE" dirty="0" smtClean="0"/>
              <a:t> 	Zweite Ebene</a:t>
            </a:r>
          </a:p>
          <a:p>
            <a:pPr lvl="2"/>
            <a:r>
              <a:rPr lang="de-DE" dirty="0" smtClean="0"/>
              <a:t> 	Dritte Ebene</a:t>
            </a:r>
          </a:p>
          <a:p>
            <a:pPr lvl="3"/>
            <a:r>
              <a:rPr lang="de-DE" dirty="0" smtClean="0"/>
              <a:t> 	Vierte Ebene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350904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918" y="268729"/>
            <a:ext cx="6720582" cy="355472"/>
          </a:xfrm>
          <a:prstGeom prst="rect">
            <a:avLst/>
          </a:prstGeom>
        </p:spPr>
        <p:txBody>
          <a:bodyPr vert="horz" lIns="91440" tIns="46800" rIns="91440" bIns="54000" rtlCol="0" anchor="b" anchorCtr="0">
            <a:noAutofit/>
          </a:bodyPr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4528" y="1016673"/>
            <a:ext cx="7845663" cy="3451578"/>
          </a:xfrm>
          <a:prstGeom prst="rect">
            <a:avLst/>
          </a:prstGeom>
        </p:spPr>
        <p:txBody>
          <a:bodyPr vert="horz" lIns="91440" tIns="3600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7624244" y="4826321"/>
            <a:ext cx="7954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spc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www.hs-kl.de</a:t>
            </a:r>
            <a:endParaRPr lang="de-DE" sz="800" spc="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8419655" y="4826058"/>
            <a:ext cx="3946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2F5D59D-A1F4-4701-A1D8-A63584B55803}" type="slidenum">
              <a:rPr lang="de-DE" sz="800" b="1" spc="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800" b="1" spc="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pic>
        <p:nvPicPr>
          <p:cNvPr id="10" name="Picture 4" descr="C:\Users\user\Dropbox\Aperto\Los 1 CD\01_FINALE_DOKUMENTE\HSKL_Logo\RGB\HSKL_LOGO_RGB_po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57" y="105448"/>
            <a:ext cx="1002463" cy="5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 userDrawn="1"/>
        </p:nvCxnSpPr>
        <p:spPr>
          <a:xfrm>
            <a:off x="492369" y="749104"/>
            <a:ext cx="8321946" cy="0"/>
          </a:xfrm>
          <a:prstGeom prst="line">
            <a:avLst/>
          </a:prstGeom>
          <a:ln w="47625"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4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76000" indent="-144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20000" indent="-144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hettel/ImageCompression-CaseStudy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ork\Homepage\Logos\hs-k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58" y="3898964"/>
            <a:ext cx="1568335" cy="7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785813"/>
            <a:ext cx="9144001" cy="1785938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/>
            </a:r>
            <a:br>
              <a:rPr lang="de-DE" dirty="0"/>
            </a:br>
            <a:r>
              <a:rPr lang="de-DE" sz="3200" dirty="0"/>
              <a:t>Best Practices </a:t>
            </a:r>
            <a:r>
              <a:rPr lang="de-DE" sz="3200" dirty="0" smtClean="0"/>
              <a:t>für </a:t>
            </a:r>
            <a:r>
              <a:rPr lang="de-DE" sz="3200" dirty="0"/>
              <a:t>moderne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Multicore-Programmierung </a:t>
            </a:r>
            <a:r>
              <a:rPr lang="de-DE" dirty="0"/>
              <a:t/>
            </a:r>
            <a:br>
              <a:rPr lang="de-DE" dirty="0"/>
            </a:br>
            <a:endParaRPr lang="de-D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23899" y="3899735"/>
            <a:ext cx="1866901" cy="284004"/>
          </a:xfrm>
        </p:spPr>
        <p:txBody>
          <a:bodyPr>
            <a:normAutofit fontScale="85000" lnSpcReduction="20000"/>
          </a:bodyPr>
          <a:lstStyle/>
          <a:p>
            <a:r>
              <a:rPr lang="de-DE" sz="1800" dirty="0" smtClean="0"/>
              <a:t>Jörg </a:t>
            </a:r>
            <a:r>
              <a:rPr lang="de-DE" sz="1800" dirty="0" err="1" smtClean="0"/>
              <a:t>Hettel</a:t>
            </a:r>
            <a:endParaRPr lang="de-DE" sz="1800" dirty="0" smtClean="0"/>
          </a:p>
        </p:txBody>
      </p:sp>
      <p:sp>
        <p:nvSpPr>
          <p:cNvPr id="4" name="AutoShape 2" descr="https://www.parallelcon.de/common/images/konferenzen/parallel2018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www.parallelcon.de/common/images/konferenzen/parallel2018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https://www.parallelcon.de/common/images/konferenzen/parallel2018.svg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461250" y="120253"/>
            <a:ext cx="1612900" cy="665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utoShape 2" descr="https://www.parallelcon.de/common/images/konferenzen/parallel2019.svg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4" descr="https://www.parallelcon.de/common/images/konferenzen/parallel2019.svg"/>
          <p:cNvSpPr>
            <a:spLocks noChangeAspect="1" noChangeArrowheads="1"/>
          </p:cNvSpPr>
          <p:nvPr/>
        </p:nvSpPr>
        <p:spPr bwMode="auto">
          <a:xfrm>
            <a:off x="765175" y="3488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6" descr="https://www.parallelcon.de/common/images/konferenzen/parallel2019.svg"/>
          <p:cNvSpPr>
            <a:spLocks noChangeAspect="1" noChangeArrowheads="1"/>
          </p:cNvSpPr>
          <p:nvPr/>
        </p:nvSpPr>
        <p:spPr bwMode="auto">
          <a:xfrm>
            <a:off x="917575" y="4631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95" y="2516249"/>
            <a:ext cx="3572059" cy="6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1880335"/>
            <a:ext cx="9144001" cy="994819"/>
          </a:xfrm>
        </p:spPr>
        <p:txBody>
          <a:bodyPr/>
          <a:lstStyle/>
          <a:p>
            <a:pPr algn="ctr"/>
            <a:r>
              <a:rPr lang="de-DE" sz="4000" dirty="0" smtClean="0"/>
              <a:t>Java und Parallelisierung</a:t>
            </a:r>
            <a:br>
              <a:rPr lang="de-DE" sz="4000" dirty="0" smtClean="0"/>
            </a:b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369357" y="1865555"/>
            <a:ext cx="2882480" cy="6198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010587" y="3588911"/>
            <a:ext cx="2882480" cy="770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701186" y="3871061"/>
            <a:ext cx="2882480" cy="65995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756905" y="2043065"/>
            <a:ext cx="2882480" cy="70108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2967258" y="1185389"/>
            <a:ext cx="2882480" cy="6619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812" y="217426"/>
            <a:ext cx="7804547" cy="476670"/>
          </a:xfrm>
        </p:spPr>
        <p:txBody>
          <a:bodyPr>
            <a:noAutofit/>
          </a:bodyPr>
          <a:lstStyle/>
          <a:p>
            <a:pPr defTabSz="914353"/>
            <a:r>
              <a:rPr lang="de-DE" dirty="0" err="1" smtClean="0"/>
              <a:t>Concurrency</a:t>
            </a:r>
            <a:r>
              <a:rPr lang="de-DE" dirty="0" smtClean="0"/>
              <a:t>-Tools von Java</a:t>
            </a:r>
            <a:endParaRPr lang="de-DE" dirty="0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7" y="4772856"/>
            <a:ext cx="4110668" cy="134257"/>
          </a:xfrm>
        </p:spPr>
        <p:txBody>
          <a:bodyPr/>
          <a:lstStyle/>
          <a:p>
            <a:r>
              <a:rPr lang="de-DE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b="1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10587" y="1969050"/>
            <a:ext cx="159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Locks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494669" y="2043066"/>
            <a:ext cx="159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Daten-strukturen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337010" y="3884687"/>
            <a:ext cx="159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Atomic</a:t>
            </a:r>
            <a:r>
              <a:rPr lang="de-DE" b="1" dirty="0" smtClean="0"/>
              <a:t>-Variablen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211328" y="3654412"/>
            <a:ext cx="265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Synchronisations-klassen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693351" y="1313315"/>
            <a:ext cx="265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Executoren</a:t>
            </a:r>
            <a:endParaRPr lang="de-DE" b="1" dirty="0"/>
          </a:p>
        </p:txBody>
      </p:sp>
      <p:sp>
        <p:nvSpPr>
          <p:cNvPr id="5" name="Sonne 4"/>
          <p:cNvSpPr/>
          <p:nvPr/>
        </p:nvSpPr>
        <p:spPr>
          <a:xfrm>
            <a:off x="3024243" y="1953507"/>
            <a:ext cx="2732662" cy="1833706"/>
          </a:xfrm>
          <a:prstGeom prst="sun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Thread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812" y="217426"/>
            <a:ext cx="7804547" cy="476670"/>
          </a:xfrm>
        </p:spPr>
        <p:txBody>
          <a:bodyPr>
            <a:noAutofit/>
          </a:bodyPr>
          <a:lstStyle/>
          <a:p>
            <a:pPr defTabSz="914353"/>
            <a:r>
              <a:rPr lang="de-DE" dirty="0" err="1" smtClean="0"/>
              <a:t>Concurrency</a:t>
            </a:r>
            <a:r>
              <a:rPr lang="de-DE" dirty="0" smtClean="0"/>
              <a:t>-Tools von Java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0863" y="844062"/>
            <a:ext cx="8292939" cy="3968093"/>
          </a:xfrm>
        </p:spPr>
        <p:txBody>
          <a:bodyPr anchor="t" anchorCtr="0">
            <a:normAutofit/>
          </a:bodyPr>
          <a:lstStyle/>
          <a:p>
            <a:pPr marL="0" indent="0">
              <a:buNone/>
              <a:tabLst/>
            </a:pPr>
            <a:r>
              <a:rPr lang="de-DE" sz="1800" dirty="0" smtClean="0">
                <a:solidFill>
                  <a:srgbClr val="002060"/>
                </a:solidFill>
              </a:rPr>
              <a:t>Arbeiten mit rudimentären "</a:t>
            </a:r>
            <a:r>
              <a:rPr lang="de-DE" sz="1800" dirty="0" err="1" smtClean="0">
                <a:solidFill>
                  <a:srgbClr val="002060"/>
                </a:solidFill>
              </a:rPr>
              <a:t>Concurrency</a:t>
            </a:r>
            <a:r>
              <a:rPr lang="de-DE" sz="1800" dirty="0" smtClean="0">
                <a:solidFill>
                  <a:srgbClr val="002060"/>
                </a:solidFill>
              </a:rPr>
              <a:t>-Tools" ist </a:t>
            </a:r>
            <a:r>
              <a:rPr lang="de-DE" sz="1800" u="sng" dirty="0" smtClean="0">
                <a:solidFill>
                  <a:srgbClr val="002060"/>
                </a:solidFill>
              </a:rPr>
              <a:t>mühsam</a:t>
            </a:r>
            <a:r>
              <a:rPr lang="de-DE" sz="1800" dirty="0" smtClean="0">
                <a:solidFill>
                  <a:srgbClr val="002060"/>
                </a:solidFill>
              </a:rPr>
              <a:t> und </a:t>
            </a:r>
            <a:r>
              <a:rPr lang="de-DE" sz="1800" u="sng" dirty="0" smtClean="0">
                <a:solidFill>
                  <a:srgbClr val="002060"/>
                </a:solidFill>
              </a:rPr>
              <a:t>fehleranfällig</a:t>
            </a:r>
          </a:p>
          <a:p>
            <a:pPr marL="0" indent="0">
              <a:buNone/>
              <a:tabLst/>
            </a:pPr>
            <a:r>
              <a:rPr lang="de-DE" sz="1800" dirty="0" smtClean="0">
                <a:solidFill>
                  <a:srgbClr val="002060"/>
                </a:solidFill>
              </a:rPr>
              <a:t>Problem: </a:t>
            </a:r>
            <a:r>
              <a:rPr lang="de-DE" sz="1800" b="1" dirty="0" err="1" smtClean="0">
                <a:solidFill>
                  <a:srgbClr val="C00000"/>
                </a:solidFill>
              </a:rPr>
              <a:t>Mutable</a:t>
            </a:r>
            <a:r>
              <a:rPr lang="de-DE" sz="1800" b="1" dirty="0" smtClean="0">
                <a:solidFill>
                  <a:srgbClr val="C00000"/>
                </a:solidFill>
              </a:rPr>
              <a:t> </a:t>
            </a:r>
            <a:r>
              <a:rPr lang="de-DE" sz="1800" b="1" dirty="0" err="1" smtClean="0">
                <a:solidFill>
                  <a:srgbClr val="C00000"/>
                </a:solidFill>
              </a:rPr>
              <a:t>Shared</a:t>
            </a:r>
            <a:r>
              <a:rPr lang="de-DE" sz="1800" b="1" dirty="0" smtClean="0">
                <a:solidFill>
                  <a:srgbClr val="C00000"/>
                </a:solidFill>
              </a:rPr>
              <a:t> State</a:t>
            </a:r>
          </a:p>
          <a:p>
            <a:pPr marL="266700" indent="-266700">
              <a:tabLst/>
            </a:pPr>
            <a:r>
              <a:rPr lang="de-DE" sz="1800" dirty="0" smtClean="0">
                <a:solidFill>
                  <a:srgbClr val="002060"/>
                </a:solidFill>
              </a:rPr>
              <a:t>Falsche Synchronisation führt z.B. zu Deadlocks</a:t>
            </a:r>
          </a:p>
          <a:p>
            <a:pPr marL="266700" indent="-266700">
              <a:tabLst/>
            </a:pPr>
            <a:r>
              <a:rPr lang="de-DE" sz="1800" dirty="0" smtClean="0">
                <a:solidFill>
                  <a:srgbClr val="002060"/>
                </a:solidFill>
              </a:rPr>
              <a:t>Nichtberücksichtigung von "Sichtbarkeitsregeln" führt zu inkonsistenten Daten</a:t>
            </a:r>
          </a:p>
          <a:p>
            <a:pPr marL="266700" indent="-266700">
              <a:tabLst/>
            </a:pPr>
            <a:r>
              <a:rPr lang="de-DE" sz="1800" dirty="0" smtClean="0">
                <a:solidFill>
                  <a:srgbClr val="002060"/>
                </a:solidFill>
              </a:rPr>
              <a:t>Falsche Aufteilung der "Load" führt zu "Ressourcenverschwendung„</a:t>
            </a:r>
          </a:p>
          <a:p>
            <a:pPr marL="410700" lvl="1" indent="-266700">
              <a:tabLst/>
            </a:pPr>
            <a:r>
              <a:rPr lang="de-DE" sz="1500" dirty="0" smtClean="0">
                <a:solidFill>
                  <a:srgbClr val="002060"/>
                </a:solidFill>
              </a:rPr>
              <a:t>Stichwort: </a:t>
            </a:r>
            <a:r>
              <a:rPr lang="de-DE" sz="1500" i="1" dirty="0" err="1" smtClean="0">
                <a:solidFill>
                  <a:srgbClr val="002060"/>
                </a:solidFill>
              </a:rPr>
              <a:t>False</a:t>
            </a:r>
            <a:r>
              <a:rPr lang="de-DE" sz="1500" i="1" dirty="0" smtClean="0">
                <a:solidFill>
                  <a:srgbClr val="002060"/>
                </a:solidFill>
              </a:rPr>
              <a:t> Sharing</a:t>
            </a:r>
          </a:p>
          <a:p>
            <a:pPr marL="266700" indent="-266700">
              <a:tabLst/>
            </a:pPr>
            <a:r>
              <a:rPr lang="de-DE" sz="1800" dirty="0" smtClean="0">
                <a:solidFill>
                  <a:srgbClr val="002060"/>
                </a:solidFill>
              </a:rPr>
              <a:t>Etc.</a:t>
            </a:r>
            <a:endParaRPr lang="de-DE" sz="1800" dirty="0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13501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920" y="255399"/>
            <a:ext cx="7804547" cy="476670"/>
          </a:xfrm>
        </p:spPr>
        <p:txBody>
          <a:bodyPr>
            <a:normAutofit fontScale="90000"/>
          </a:bodyPr>
          <a:lstStyle/>
          <a:p>
            <a:pPr algn="l"/>
            <a:r>
              <a:rPr lang="de-DE" sz="3000" dirty="0" smtClean="0"/>
              <a:t>Blick über den Zaun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920" y="835957"/>
            <a:ext cx="7804547" cy="36853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422"/>
              </a:spcBef>
              <a:buNone/>
              <a:tabLst/>
            </a:pPr>
            <a:r>
              <a:rPr lang="de-DE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Concurrency</a:t>
            </a:r>
            <a:r>
              <a:rPr lang="de-DE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-Modelle</a:t>
            </a:r>
            <a:r>
              <a:rPr lang="de-DE" sz="2000" b="1" dirty="0" smtClean="0">
                <a:solidFill>
                  <a:srgbClr val="C00000"/>
                </a:solidFill>
              </a:rPr>
              <a:t>: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Thread-Programmierung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/>
              <a:t>Funktionale </a:t>
            </a:r>
            <a:r>
              <a:rPr lang="de-DE" sz="1800" i="1" dirty="0" smtClean="0"/>
              <a:t>Programmierung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err="1" smtClean="0"/>
              <a:t>Communicating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Sequential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Processes</a:t>
            </a:r>
            <a:endParaRPr lang="de-DE" sz="1800" dirty="0" smtClean="0"/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Aktoren 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Datenparallelität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Event-Basierte Programmierung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Reaktive Programmierung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...</a:t>
            </a:r>
            <a:endParaRPr lang="de-DE" sz="1800" i="1" dirty="0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sp>
        <p:nvSpPr>
          <p:cNvPr id="5" name="Ellipse 4"/>
          <p:cNvSpPr/>
          <p:nvPr/>
        </p:nvSpPr>
        <p:spPr>
          <a:xfrm>
            <a:off x="5012954" y="2668933"/>
            <a:ext cx="3133096" cy="984026"/>
          </a:xfrm>
          <a:prstGeom prst="ellipse">
            <a:avLst/>
          </a:prstGeom>
          <a:solidFill>
            <a:srgbClr val="FFCC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Parallelisierungs-frameworks von Java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Geschweifte Klammer rechts 5"/>
          <p:cNvSpPr/>
          <p:nvPr/>
        </p:nvSpPr>
        <p:spPr>
          <a:xfrm>
            <a:off x="4428110" y="2668933"/>
            <a:ext cx="338838" cy="984026"/>
          </a:xfrm>
          <a:prstGeom prst="rightBrace">
            <a:avLst>
              <a:gd name="adj1" fmla="val 3454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iger Pfeil 6"/>
          <p:cNvSpPr/>
          <p:nvPr/>
        </p:nvSpPr>
        <p:spPr>
          <a:xfrm rot="5400000">
            <a:off x="4944490" y="885393"/>
            <a:ext cx="1007230" cy="2559854"/>
          </a:xfrm>
          <a:prstGeom prst="bentArrow">
            <a:avLst>
              <a:gd name="adj1" fmla="val 8125"/>
              <a:gd name="adj2" fmla="val 12313"/>
              <a:gd name="adj3" fmla="val 15299"/>
              <a:gd name="adj4" fmla="val 65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Geschweifte Klammer rechts 7"/>
          <p:cNvSpPr/>
          <p:nvPr/>
        </p:nvSpPr>
        <p:spPr>
          <a:xfrm>
            <a:off x="3825085" y="1400996"/>
            <a:ext cx="203458" cy="548486"/>
          </a:xfrm>
          <a:prstGeom prst="rightBrace">
            <a:avLst>
              <a:gd name="adj1" fmla="val 3454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920" y="255399"/>
            <a:ext cx="7804547" cy="476670"/>
          </a:xfrm>
        </p:spPr>
        <p:txBody>
          <a:bodyPr>
            <a:normAutofit fontScale="90000"/>
          </a:bodyPr>
          <a:lstStyle/>
          <a:p>
            <a:pPr algn="l"/>
            <a:r>
              <a:rPr lang="de-DE" sz="3000" dirty="0" smtClean="0"/>
              <a:t>Parallelisierungsstrategien (mit Java)</a:t>
            </a:r>
            <a:endParaRPr lang="de-DE" sz="3000" dirty="0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81940"/>
            <a:ext cx="3315641" cy="134257"/>
          </a:xfrm>
        </p:spPr>
        <p:txBody>
          <a:bodyPr/>
          <a:lstStyle/>
          <a:p>
            <a:r>
              <a:rPr lang="de-DE" sz="6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z="600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z="6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683568" y="2138646"/>
            <a:ext cx="2520280" cy="702078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Task-Parallelität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6300192" y="3276318"/>
            <a:ext cx="2520280" cy="702078"/>
          </a:xfrm>
          <a:prstGeom prst="roundRect">
            <a:avLst/>
          </a:prstGeom>
          <a:solidFill>
            <a:srgbClr val="4BACC6">
              <a:lumMod val="20000"/>
              <a:lumOff val="80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Asynchron entlang von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Datenflüssen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83568" y="3285898"/>
            <a:ext cx="2520280" cy="73866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Future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CompletableFuture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ForkJoin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635896" y="4332234"/>
            <a:ext cx="2520280" cy="73866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Parallel Streams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ForkJoin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300192" y="4332234"/>
            <a:ext cx="2520280" cy="73866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Pipe &amp; Filter (mit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BlockingQueues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)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Reactive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Streams</a:t>
            </a:r>
          </a:p>
        </p:txBody>
      </p:sp>
      <p:sp>
        <p:nvSpPr>
          <p:cNvPr id="28" name="Pfeil nach unten 27"/>
          <p:cNvSpPr/>
          <p:nvPr/>
        </p:nvSpPr>
        <p:spPr>
          <a:xfrm>
            <a:off x="1763688" y="2898774"/>
            <a:ext cx="360040" cy="324036"/>
          </a:xfrm>
          <a:prstGeom prst="downArrow">
            <a:avLst/>
          </a:prstGeom>
          <a:solidFill>
            <a:srgbClr val="C0504D">
              <a:lumMod val="20000"/>
              <a:lumOff val="80000"/>
            </a:srgbClr>
          </a:solidFill>
          <a:ln w="381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feil nach unten 28"/>
          <p:cNvSpPr/>
          <p:nvPr/>
        </p:nvSpPr>
        <p:spPr>
          <a:xfrm>
            <a:off x="4716016" y="3995568"/>
            <a:ext cx="360040" cy="324036"/>
          </a:xfrm>
          <a:prstGeom prst="downArrow">
            <a:avLst/>
          </a:prstGeom>
          <a:solidFill>
            <a:srgbClr val="C0504D">
              <a:lumMod val="20000"/>
              <a:lumOff val="80000"/>
            </a:srgbClr>
          </a:solidFill>
          <a:ln w="381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feil nach unten 29"/>
          <p:cNvSpPr/>
          <p:nvPr/>
        </p:nvSpPr>
        <p:spPr>
          <a:xfrm>
            <a:off x="7380312" y="3995568"/>
            <a:ext cx="360040" cy="324036"/>
          </a:xfrm>
          <a:prstGeom prst="downArrow">
            <a:avLst/>
          </a:prstGeom>
          <a:solidFill>
            <a:srgbClr val="C0504D">
              <a:lumMod val="20000"/>
              <a:lumOff val="80000"/>
            </a:srgbClr>
          </a:solidFill>
          <a:ln w="381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H="1">
            <a:off x="2123728" y="1432524"/>
            <a:ext cx="1224136" cy="702078"/>
          </a:xfrm>
          <a:prstGeom prst="straightConnector1">
            <a:avLst/>
          </a:prstGeom>
          <a:noFill/>
          <a:ln w="57150" cap="rnd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Gerade Verbindung mit Pfeil 31"/>
          <p:cNvCxnSpPr/>
          <p:nvPr/>
        </p:nvCxnSpPr>
        <p:spPr>
          <a:xfrm flipH="1">
            <a:off x="5004048" y="2790762"/>
            <a:ext cx="432048" cy="486054"/>
          </a:xfrm>
          <a:prstGeom prst="straightConnector1">
            <a:avLst/>
          </a:prstGeom>
          <a:noFill/>
          <a:ln w="57150" cap="rnd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3" name="Gerade Verbindung mit Pfeil 32"/>
          <p:cNvCxnSpPr/>
          <p:nvPr/>
        </p:nvCxnSpPr>
        <p:spPr>
          <a:xfrm>
            <a:off x="4790004" y="1432524"/>
            <a:ext cx="1078141" cy="648072"/>
          </a:xfrm>
          <a:prstGeom prst="straightConnector1">
            <a:avLst/>
          </a:prstGeom>
          <a:noFill/>
          <a:ln w="57150" cap="rnd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4" name="Abgerundetes Rechteck 33"/>
          <p:cNvSpPr/>
          <p:nvPr/>
        </p:nvSpPr>
        <p:spPr>
          <a:xfrm>
            <a:off x="3635896" y="3276318"/>
            <a:ext cx="2520280" cy="702078"/>
          </a:xfrm>
          <a:prstGeom prst="roundRect">
            <a:avLst/>
          </a:prstGeom>
          <a:solidFill>
            <a:srgbClr val="4BACC6">
              <a:lumMod val="20000"/>
              <a:lumOff val="80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Synchron auf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Datensammlungen</a:t>
            </a:r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7092280" y="2790762"/>
            <a:ext cx="432048" cy="486054"/>
          </a:xfrm>
          <a:prstGeom prst="straightConnector1">
            <a:avLst/>
          </a:prstGeom>
          <a:noFill/>
          <a:ln w="57150" cap="rnd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4" name="Abgerundetes Rechteck 23"/>
          <p:cNvSpPr/>
          <p:nvPr/>
        </p:nvSpPr>
        <p:spPr>
          <a:xfrm>
            <a:off x="2831032" y="935832"/>
            <a:ext cx="2448272" cy="702078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Strukturierungsprinzip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4901760" y="2084640"/>
            <a:ext cx="2520280" cy="702078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Datenparallelität</a:t>
            </a:r>
          </a:p>
        </p:txBody>
      </p:sp>
    </p:spTree>
    <p:extLst>
      <p:ext uri="{BB962C8B-B14F-4D97-AF65-F5344CB8AC3E}">
        <p14:creationId xmlns:p14="http://schemas.microsoft.com/office/powerpoint/2010/main" val="170377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920" y="255399"/>
            <a:ext cx="7804547" cy="476670"/>
          </a:xfrm>
        </p:spPr>
        <p:txBody>
          <a:bodyPr>
            <a:normAutofit fontScale="90000"/>
          </a:bodyPr>
          <a:lstStyle/>
          <a:p>
            <a:pPr algn="l"/>
            <a:r>
              <a:rPr lang="de-DE" sz="3000" dirty="0"/>
              <a:t>Parallelisierungsframeworks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920" y="835957"/>
            <a:ext cx="7804547" cy="36853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422"/>
              </a:spcBef>
              <a:buNone/>
              <a:tabLst/>
            </a:pPr>
            <a:r>
              <a:rPr lang="de-DE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sz="2000" b="1" dirty="0" smtClean="0">
                <a:solidFill>
                  <a:srgbClr val="C00000"/>
                </a:solidFill>
              </a:rPr>
              <a:t>inführung von Abstraktionen für die Multicore-Programmierung:</a:t>
            </a:r>
          </a:p>
          <a:p>
            <a:pPr marL="0" indent="0">
              <a:lnSpc>
                <a:spcPct val="120000"/>
              </a:lnSpc>
              <a:spcBef>
                <a:spcPts val="422"/>
              </a:spcBef>
              <a:buNone/>
              <a:tabLst/>
            </a:pPr>
            <a:r>
              <a:rPr lang="de-DE" sz="2000" b="1" dirty="0" smtClean="0">
                <a:solidFill>
                  <a:srgbClr val="002060"/>
                </a:solidFill>
              </a:rPr>
              <a:t>High-Level-Frameworks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Parallel Streams  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err="1" smtClean="0"/>
              <a:t>CompletableFuture</a:t>
            </a:r>
            <a:r>
              <a:rPr lang="de-DE" sz="1800" dirty="0" smtClean="0"/>
              <a:t>-Klasse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Flow-Klassen</a:t>
            </a:r>
            <a:r>
              <a:rPr lang="de-DE" sz="1800" dirty="0" smtClean="0"/>
              <a:t> (+ Frameworks)</a:t>
            </a:r>
            <a:endParaRPr lang="de-DE" sz="18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422"/>
              </a:spcBef>
              <a:buNone/>
              <a:tabLst/>
            </a:pPr>
            <a:r>
              <a:rPr lang="de-DE" sz="2000" b="1" dirty="0" smtClean="0">
                <a:solidFill>
                  <a:srgbClr val="002060"/>
                </a:solidFill>
              </a:rPr>
              <a:t>Ziele</a:t>
            </a:r>
            <a:r>
              <a:rPr lang="de-DE" sz="2000" b="1" dirty="0">
                <a:solidFill>
                  <a:srgbClr val="002060"/>
                </a:solidFill>
              </a:rPr>
              <a:t>: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u="sng" dirty="0"/>
              <a:t>Einfache Implementierung </a:t>
            </a:r>
            <a:r>
              <a:rPr lang="de-DE" sz="1800" dirty="0"/>
              <a:t>einer Parallelverarbeitung zur Beschleunigung von </a:t>
            </a:r>
            <a:r>
              <a:rPr lang="de-DE" sz="1800" dirty="0" smtClean="0"/>
              <a:t>Anwendungen</a:t>
            </a: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dirty="0" smtClean="0"/>
              <a:t>Nutzung eines </a:t>
            </a:r>
            <a:r>
              <a:rPr lang="de-DE" sz="1800" i="1" dirty="0" smtClean="0"/>
              <a:t>passenden</a:t>
            </a:r>
            <a:r>
              <a:rPr lang="de-DE" sz="1800" dirty="0" smtClean="0"/>
              <a:t> </a:t>
            </a:r>
            <a:r>
              <a:rPr lang="de-DE" sz="1800" dirty="0" err="1" smtClean="0"/>
              <a:t>Concurrency</a:t>
            </a:r>
            <a:r>
              <a:rPr lang="de-DE" sz="1800" dirty="0" smtClean="0"/>
              <a:t>-Modells</a:t>
            </a:r>
            <a:endParaRPr lang="de-DE" sz="1800" dirty="0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11725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920" y="255399"/>
            <a:ext cx="7804547" cy="476670"/>
          </a:xfrm>
        </p:spPr>
        <p:txBody>
          <a:bodyPr>
            <a:normAutofit fontScale="90000"/>
          </a:bodyPr>
          <a:lstStyle/>
          <a:p>
            <a:pPr algn="l"/>
            <a:r>
              <a:rPr lang="de-DE" sz="3000" dirty="0" smtClean="0"/>
              <a:t>Parallelisierungsstrategien mit Java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920" y="900940"/>
            <a:ext cx="7804547" cy="36853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422"/>
              </a:spcBef>
              <a:buNone/>
              <a:tabLst/>
            </a:pPr>
            <a:r>
              <a:rPr lang="de-DE" sz="1800" b="1" dirty="0">
                <a:solidFill>
                  <a:srgbClr val="002060"/>
                </a:solidFill>
              </a:rPr>
              <a:t>Definition</a:t>
            </a:r>
            <a:r>
              <a:rPr lang="de-DE" sz="1800" dirty="0">
                <a:solidFill>
                  <a:srgbClr val="002060"/>
                </a:solidFill>
              </a:rPr>
              <a:t>:</a:t>
            </a:r>
            <a:r>
              <a:rPr lang="de-DE" sz="1800" b="1" dirty="0" smtClean="0">
                <a:solidFill>
                  <a:srgbClr val="C00000"/>
                </a:solidFill>
              </a:rPr>
              <a:t> Task</a:t>
            </a:r>
            <a:r>
              <a:rPr lang="de-DE" sz="1800" b="1" dirty="0" smtClean="0">
                <a:solidFill>
                  <a:srgbClr val="002060"/>
                </a:solidFill>
              </a:rPr>
              <a:t> </a:t>
            </a:r>
            <a:r>
              <a:rPr lang="de-DE" sz="1800" dirty="0" smtClean="0">
                <a:solidFill>
                  <a:srgbClr val="002060"/>
                </a:solidFill>
              </a:rPr>
              <a:t>als Abstraktion für eine Sammlung von zusammengehörigen (abhängigen) Anweisungen</a:t>
            </a:r>
          </a:p>
          <a:p>
            <a:pPr marL="0" indent="0">
              <a:lnSpc>
                <a:spcPct val="120000"/>
              </a:lnSpc>
              <a:spcBef>
                <a:spcPts val="422"/>
              </a:spcBef>
              <a:buNone/>
              <a:tabLst/>
            </a:pPr>
            <a:r>
              <a:rPr lang="de-DE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Heuristik für die Parallelisierung</a:t>
            </a:r>
            <a:endParaRPr lang="de-DE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tabLst/>
            </a:pPr>
            <a:r>
              <a:rPr lang="de-DE" sz="1800" b="1" dirty="0">
                <a:solidFill>
                  <a:srgbClr val="C00000"/>
                </a:solidFill>
              </a:rPr>
              <a:t>Task-Parallelität</a:t>
            </a:r>
            <a:br>
              <a:rPr lang="de-DE" sz="1800" b="1" dirty="0">
                <a:solidFill>
                  <a:srgbClr val="C00000"/>
                </a:solidFill>
              </a:rPr>
            </a:br>
            <a:r>
              <a:rPr lang="de-DE" sz="1800" dirty="0"/>
              <a:t>Tasks, die keine Abhängigkeiten haben, können parallel ausgeführt </a:t>
            </a:r>
            <a:r>
              <a:rPr lang="de-DE" sz="1800" dirty="0" smtClean="0"/>
              <a:t>werden 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tabLst/>
            </a:pPr>
            <a:r>
              <a:rPr lang="de-DE" sz="1800" b="1" dirty="0" smtClean="0">
                <a:solidFill>
                  <a:srgbClr val="C00000"/>
                </a:solidFill>
              </a:rPr>
              <a:t>Datenparallelität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600" dirty="0" smtClean="0">
                <a:sym typeface="Wingdings"/>
              </a:rPr>
              <a:t>Ein Task bearbeitet eine Menge von Daten, wobei jedes Element auf die selbe Art und Weise verarbeitet wird</a:t>
            </a:r>
            <a:endParaRPr lang="de-DE" sz="1600" i="1" dirty="0" smtClean="0"/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tabLst/>
            </a:pPr>
            <a:r>
              <a:rPr lang="de-DE" sz="1800" b="1" dirty="0" smtClean="0">
                <a:solidFill>
                  <a:srgbClr val="C00000"/>
                </a:solidFill>
              </a:rPr>
              <a:t>Reaktive Streams</a:t>
            </a:r>
            <a:br>
              <a:rPr lang="de-DE" sz="1800" b="1" dirty="0" smtClean="0">
                <a:solidFill>
                  <a:srgbClr val="C00000"/>
                </a:solidFill>
              </a:rPr>
            </a:br>
            <a:r>
              <a:rPr lang="de-DE" sz="1600" dirty="0"/>
              <a:t>Ausführung eines Tasks wird durch eine äußeres Signal "getriggert"</a:t>
            </a:r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33630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" y="1653249"/>
            <a:ext cx="9144001" cy="1321579"/>
          </a:xfrm>
        </p:spPr>
        <p:txBody>
          <a:bodyPr/>
          <a:lstStyle/>
          <a:p>
            <a:pPr algn="ctr"/>
            <a:r>
              <a:rPr lang="de-DE" sz="4000" dirty="0" smtClean="0"/>
              <a:t>Best Practices</a:t>
            </a:r>
            <a:br>
              <a:rPr lang="de-DE" sz="4000" dirty="0" smtClean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 smtClean="0"/>
              <a:t>Task-Parallelität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920" y="217426"/>
            <a:ext cx="7804547" cy="569594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Task-Parallelität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920" y="862967"/>
            <a:ext cx="7845663" cy="1518919"/>
          </a:xfrm>
        </p:spPr>
        <p:txBody>
          <a:bodyPr anchor="t" anchorCtr="0"/>
          <a:lstStyle/>
          <a:p>
            <a:pPr marL="0" indent="0">
              <a:buNone/>
              <a:tabLst/>
            </a:pPr>
            <a:r>
              <a:rPr lang="de-DE" kern="0" dirty="0" smtClean="0"/>
              <a:t>Abhängigkeiten von Tasks legen die Parallelisierungs-möglichkeiten fest</a:t>
            </a:r>
            <a:endParaRPr lang="de-DE" kern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pic>
        <p:nvPicPr>
          <p:cNvPr id="28" name="Grafik 27" descr="C:\Work\ArtikelUndKonferenzen\Artikel\JavaPro\Abbildungen\Abb2-SequentiellVersusParalle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30" y="1927983"/>
            <a:ext cx="4882497" cy="2678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6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/>
          <p:nvPr/>
        </p:nvSpPr>
        <p:spPr>
          <a:xfrm>
            <a:off x="5292121" y="1379964"/>
            <a:ext cx="3235123" cy="32617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182" y="217426"/>
            <a:ext cx="7804547" cy="514643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pPr algn="l"/>
            <a:r>
              <a:rPr lang="de-DE" dirty="0" smtClean="0"/>
              <a:t>Java </a:t>
            </a:r>
            <a:r>
              <a:rPr lang="de-DE" dirty="0" err="1" smtClean="0"/>
              <a:t>CompletableFuture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551" y="900940"/>
            <a:ext cx="7845663" cy="2420892"/>
          </a:xfrm>
        </p:spPr>
        <p:txBody>
          <a:bodyPr anchor="t" anchorCtr="0">
            <a:normAutofit/>
          </a:bodyPr>
          <a:lstStyle/>
          <a:p>
            <a:pPr marL="0" indent="0">
              <a:spcBef>
                <a:spcPts val="844"/>
              </a:spcBef>
              <a:buNone/>
              <a:tabLst/>
            </a:pPr>
            <a:r>
              <a:rPr lang="de-DE" sz="2200" dirty="0"/>
              <a:t> </a:t>
            </a:r>
            <a:r>
              <a:rPr lang="de-DE" sz="2000" b="1" kern="0" dirty="0" err="1">
                <a:solidFill>
                  <a:srgbClr val="002060"/>
                </a:solidFill>
              </a:rPr>
              <a:t>CompletableFuture</a:t>
            </a:r>
            <a:r>
              <a:rPr lang="de-DE" sz="2000" b="1" kern="0" dirty="0">
                <a:solidFill>
                  <a:srgbClr val="002060"/>
                </a:solidFill>
              </a:rPr>
              <a:t>–Klasse für Task-Parallelität</a:t>
            </a:r>
          </a:p>
          <a:p>
            <a:pPr marL="182554" indent="-182554">
              <a:spcBef>
                <a:spcPts val="844"/>
              </a:spcBef>
              <a:tabLst/>
            </a:pPr>
            <a:r>
              <a:rPr lang="de-DE" sz="1800" dirty="0" smtClean="0"/>
              <a:t>Definition </a:t>
            </a:r>
            <a:r>
              <a:rPr lang="de-DE" sz="1800" dirty="0"/>
              <a:t>von </a:t>
            </a:r>
            <a:r>
              <a:rPr lang="de-DE" sz="1800" dirty="0" smtClean="0"/>
              <a:t>asynchronen</a:t>
            </a:r>
            <a:br>
              <a:rPr lang="de-DE" sz="1800" dirty="0" smtClean="0"/>
            </a:br>
            <a:r>
              <a:rPr lang="de-DE" sz="1800" dirty="0" smtClean="0"/>
              <a:t>nebenläufigen </a:t>
            </a:r>
            <a:r>
              <a:rPr lang="de-DE" sz="1800" dirty="0"/>
              <a:t>Abläufen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5630681" y="2166494"/>
            <a:ext cx="868102" cy="2864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600" dirty="0">
                <a:solidFill>
                  <a:schemeClr val="accent2">
                    <a:lumMod val="50000"/>
                  </a:schemeClr>
                </a:solidFill>
              </a:rPr>
              <a:t>Task 1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903439" y="1794658"/>
            <a:ext cx="966944" cy="2864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600" dirty="0">
                <a:solidFill>
                  <a:schemeClr val="accent2">
                    <a:lumMod val="50000"/>
                  </a:schemeClr>
                </a:solidFill>
              </a:rPr>
              <a:t>Task 2a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903439" y="2369051"/>
            <a:ext cx="966944" cy="2864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600" dirty="0">
                <a:solidFill>
                  <a:schemeClr val="accent2">
                    <a:lumMod val="50000"/>
                  </a:schemeClr>
                </a:solidFill>
              </a:rPr>
              <a:t>Task 2b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355169" y="3373577"/>
            <a:ext cx="849671" cy="2864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600" dirty="0">
                <a:solidFill>
                  <a:schemeClr val="accent2">
                    <a:lumMod val="50000"/>
                  </a:schemeClr>
                </a:solidFill>
              </a:rPr>
              <a:t>Task 3</a:t>
            </a:r>
          </a:p>
        </p:txBody>
      </p:sp>
      <p:cxnSp>
        <p:nvCxnSpPr>
          <p:cNvPr id="10" name="Gekrümmte Verbindung 9"/>
          <p:cNvCxnSpPr>
            <a:endCxn id="13" idx="2"/>
          </p:cNvCxnSpPr>
          <p:nvPr/>
        </p:nvCxnSpPr>
        <p:spPr>
          <a:xfrm rot="16200000" flipH="1">
            <a:off x="6073634" y="2434982"/>
            <a:ext cx="563071" cy="599042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6654690" y="2929228"/>
            <a:ext cx="248751" cy="1736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cxnSp>
        <p:nvCxnSpPr>
          <p:cNvPr id="15" name="Gekrümmte Verbindung 14"/>
          <p:cNvCxnSpPr>
            <a:stCxn id="7" idx="2"/>
            <a:endCxn id="13" idx="6"/>
          </p:cNvCxnSpPr>
          <p:nvPr/>
        </p:nvCxnSpPr>
        <p:spPr>
          <a:xfrm rot="5400000">
            <a:off x="6964920" y="2594045"/>
            <a:ext cx="360514" cy="483472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krümmte Verbindung 17"/>
          <p:cNvCxnSpPr>
            <a:stCxn id="13" idx="4"/>
            <a:endCxn id="8" idx="0"/>
          </p:cNvCxnSpPr>
          <p:nvPr/>
        </p:nvCxnSpPr>
        <p:spPr>
          <a:xfrm rot="16200000" flipH="1">
            <a:off x="6644169" y="3237743"/>
            <a:ext cx="270729" cy="939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krümmte Verbindung 23"/>
          <p:cNvCxnSpPr/>
          <p:nvPr/>
        </p:nvCxnSpPr>
        <p:spPr>
          <a:xfrm rot="5400000">
            <a:off x="6643701" y="3795415"/>
            <a:ext cx="270729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krümmte Verbindung 24"/>
          <p:cNvCxnSpPr/>
          <p:nvPr/>
        </p:nvCxnSpPr>
        <p:spPr>
          <a:xfrm rot="5400000">
            <a:off x="7284164" y="2233688"/>
            <a:ext cx="270729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bgerundetes Rechteck 26"/>
          <p:cNvSpPr/>
          <p:nvPr/>
        </p:nvSpPr>
        <p:spPr>
          <a:xfrm>
            <a:off x="6152102" y="3965253"/>
            <a:ext cx="1267428" cy="28647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600" dirty="0">
                <a:solidFill>
                  <a:schemeClr val="accent2">
                    <a:lumMod val="50000"/>
                  </a:schemeClr>
                </a:solidFill>
              </a:rPr>
              <a:t>Consumer</a:t>
            </a:r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14528" y="4801431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1142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920" y="839665"/>
            <a:ext cx="7845663" cy="3752880"/>
          </a:xfrm>
        </p:spPr>
        <p:txBody>
          <a:bodyPr anchor="t" anchorCtr="0">
            <a:normAutofit/>
          </a:bodyPr>
          <a:lstStyle/>
          <a:p>
            <a:pPr marL="182554" indent="-182554">
              <a:spcBef>
                <a:spcPts val="844"/>
              </a:spcBef>
              <a:tabLst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kern="0" dirty="0" smtClean="0">
                <a:solidFill>
                  <a:srgbClr val="002060"/>
                </a:solidFill>
              </a:rPr>
              <a:t>Drei Standorte: Kaiserslautern, Zweibrücken, Pirmasens</a:t>
            </a:r>
          </a:p>
          <a:p>
            <a:pPr marL="160346" indent="-182554">
              <a:spcBef>
                <a:spcPts val="844"/>
              </a:spcBef>
              <a:tabLst/>
            </a:pPr>
            <a:endParaRPr lang="de-DE" b="1" kern="0" dirty="0">
              <a:solidFill>
                <a:srgbClr val="0070C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kern="0" dirty="0"/>
              <a:t>Hochschule Kaiserslautern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93" y="1338606"/>
            <a:ext cx="5711065" cy="3483204"/>
          </a:xfrm>
          <a:prstGeom prst="rect">
            <a:avLst/>
          </a:prstGeom>
        </p:spPr>
      </p:pic>
      <p:sp>
        <p:nvSpPr>
          <p:cNvPr id="4" name="Rad 3"/>
          <p:cNvSpPr/>
          <p:nvPr/>
        </p:nvSpPr>
        <p:spPr>
          <a:xfrm>
            <a:off x="6040226" y="4067666"/>
            <a:ext cx="768284" cy="678730"/>
          </a:xfrm>
          <a:prstGeom prst="donut">
            <a:avLst>
              <a:gd name="adj" fmla="val 11026"/>
            </a:avLst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ad 5"/>
          <p:cNvSpPr/>
          <p:nvPr/>
        </p:nvSpPr>
        <p:spPr>
          <a:xfrm>
            <a:off x="2744773" y="2802858"/>
            <a:ext cx="768284" cy="678730"/>
          </a:xfrm>
          <a:prstGeom prst="donut">
            <a:avLst>
              <a:gd name="adj" fmla="val 11026"/>
            </a:avLst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125610" y="2306756"/>
            <a:ext cx="650450" cy="61274"/>
          </a:xfrm>
          <a:prstGeom prst="rect">
            <a:avLst/>
          </a:prstGeom>
          <a:solidFill>
            <a:srgbClr val="C0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629322" y="3458728"/>
            <a:ext cx="499620" cy="45719"/>
          </a:xfrm>
          <a:prstGeom prst="rect">
            <a:avLst/>
          </a:prstGeom>
          <a:solidFill>
            <a:srgbClr val="C0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82181" y="4464245"/>
            <a:ext cx="1209173" cy="26161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de-DE" sz="1100" dirty="0" err="1" smtClean="0"/>
              <a:t>OpenStreetMap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744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i="1" dirty="0" err="1" smtClean="0"/>
              <a:t>Fire</a:t>
            </a:r>
            <a:r>
              <a:rPr lang="de-DE" i="1" dirty="0" smtClean="0"/>
              <a:t>-</a:t>
            </a:r>
            <a:r>
              <a:rPr lang="de-DE" i="1" dirty="0" err="1" smtClean="0"/>
              <a:t>and</a:t>
            </a:r>
            <a:r>
              <a:rPr lang="de-DE" i="1" dirty="0" smtClean="0"/>
              <a:t>-Forget-Task</a:t>
            </a:r>
            <a:endParaRPr lang="de-DE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550" y="896460"/>
            <a:ext cx="7845663" cy="1253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Der Task 2 hat keine weiteren Abhängigkeiten mehr</a:t>
            </a:r>
          </a:p>
          <a:p>
            <a:r>
              <a:rPr lang="de-DE" sz="2000" dirty="0" smtClean="0"/>
              <a:t> Kann </a:t>
            </a:r>
            <a:r>
              <a:rPr lang="de-DE" sz="2000" dirty="0"/>
              <a:t>asynchron ausgeführt werden</a:t>
            </a:r>
            <a:r>
              <a:rPr lang="de-DE" sz="2000" dirty="0" smtClean="0"/>
              <a:t>! </a:t>
            </a:r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95" y="2002900"/>
            <a:ext cx="4866564" cy="276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err="1" smtClean="0"/>
              <a:t>CompletableFuture</a:t>
            </a:r>
            <a:r>
              <a:rPr lang="de-DE" dirty="0" smtClean="0"/>
              <a:t>-Idiom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21550" y="2418939"/>
            <a:ext cx="7879500" cy="1631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r>
              <a:rPr lang="de-DE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Consolas"/>
              </a:rPr>
              <a:t>CompletableFuture.</a:t>
            </a:r>
            <a:r>
              <a:rPr lang="de-DE" sz="1400" i="1" dirty="0" err="1" smtClean="0">
                <a:solidFill>
                  <a:srgbClr val="000000"/>
                </a:solidFill>
                <a:latin typeface="Consolas"/>
              </a:rPr>
              <a:t>runAsync</a:t>
            </a:r>
            <a:r>
              <a:rPr lang="de-DE" sz="1400" i="1" dirty="0">
                <a:solidFill>
                  <a:srgbClr val="000000"/>
                </a:solidFill>
                <a:latin typeface="Consolas"/>
              </a:rPr>
              <a:t>( () -&gt;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  <a:latin typeface="Consolas"/>
              </a:rPr>
              <a:t>// asynchrone Ausführung</a:t>
            </a:r>
          </a:p>
          <a:p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  <a:latin typeface="Consolas"/>
              </a:rPr>
              <a:t>    </a:t>
            </a:r>
            <a:r>
              <a:rPr lang="de-DE" sz="1400" b="1" dirty="0">
                <a:solidFill>
                  <a:schemeClr val="accent2">
                    <a:lumMod val="50000"/>
                  </a:schemeClr>
                </a:solidFill>
                <a:latin typeface="Consolas"/>
              </a:rPr>
              <a:t>// </a:t>
            </a:r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  <a:latin typeface="Consolas"/>
              </a:rPr>
              <a:t>...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 })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 .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orTimeout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(2000,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TimeUnit.</a:t>
            </a:r>
            <a:r>
              <a:rPr lang="de-DE" sz="1400" b="1" i="1" dirty="0" err="1">
                <a:solidFill>
                  <a:srgbClr val="0000C0"/>
                </a:solidFill>
                <a:latin typeface="Consolas"/>
              </a:rPr>
              <a:t>MILLISECONDS</a:t>
            </a:r>
            <a:r>
              <a:rPr lang="de-DE" sz="1400" b="1" i="1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.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exceptionally( (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ex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-&gt; { ... } );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888" y="840460"/>
            <a:ext cx="7845663" cy="14304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100" dirty="0"/>
              <a:t>Umsetzung einer einfachen Task-Parallelität (</a:t>
            </a:r>
            <a:r>
              <a:rPr lang="de-DE" sz="2100" i="1" dirty="0" err="1"/>
              <a:t>fire-and-forget</a:t>
            </a:r>
            <a:r>
              <a:rPr lang="de-DE" sz="2100" dirty="0"/>
              <a:t>)</a:t>
            </a:r>
          </a:p>
          <a:p>
            <a:r>
              <a:rPr lang="de-DE" sz="2100" dirty="0"/>
              <a:t> </a:t>
            </a:r>
            <a:r>
              <a:rPr lang="de-DE" sz="1900" b="1" dirty="0"/>
              <a:t>Wichtig:</a:t>
            </a:r>
            <a:r>
              <a:rPr lang="de-DE" sz="1900" dirty="0"/>
              <a:t> </a:t>
            </a:r>
            <a:r>
              <a:rPr lang="de-DE" sz="1900" dirty="0" err="1"/>
              <a:t>Exceptions</a:t>
            </a:r>
            <a:r>
              <a:rPr lang="de-DE" sz="1900" dirty="0"/>
              <a:t> sollten immer explizit "behandelt" </a:t>
            </a:r>
            <a:r>
              <a:rPr lang="de-DE" sz="1900" dirty="0" smtClean="0"/>
              <a:t>werden</a:t>
            </a:r>
            <a:endParaRPr lang="de-DE" sz="2100" dirty="0" smtClean="0"/>
          </a:p>
          <a:p>
            <a:r>
              <a:rPr lang="de-DE" sz="2100" dirty="0" smtClean="0"/>
              <a:t> Oft ist es wichtig Zeitüberschreitungen zu melden</a:t>
            </a:r>
          </a:p>
          <a:p>
            <a:pPr lvl="1"/>
            <a:r>
              <a:rPr lang="de-DE" sz="1700" dirty="0" smtClean="0"/>
              <a:t>Bemerkung:  Der eigentliche Task wird nicht abgebrochen!</a:t>
            </a:r>
            <a:endParaRPr lang="de-DE" sz="1700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7398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37476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i="1" dirty="0" smtClean="0"/>
              <a:t>Split-</a:t>
            </a:r>
            <a:r>
              <a:rPr lang="de-DE" i="1" dirty="0" err="1" smtClean="0"/>
              <a:t>and</a:t>
            </a:r>
            <a:r>
              <a:rPr lang="de-DE" i="1" dirty="0" smtClean="0"/>
              <a:t>-</a:t>
            </a:r>
            <a:r>
              <a:rPr lang="de-DE" i="1" dirty="0" err="1" smtClean="0"/>
              <a:t>Join</a:t>
            </a:r>
            <a:r>
              <a:rPr lang="de-DE" i="1" dirty="0" smtClean="0"/>
              <a:t>-Tasks</a:t>
            </a:r>
            <a:endParaRPr lang="de-DE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551" y="872244"/>
            <a:ext cx="7845663" cy="744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Tasks besitzen keine lineare Abhängigkeiten</a:t>
            </a: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96" y="1248974"/>
            <a:ext cx="5640560" cy="34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40655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Einfaches </a:t>
            </a:r>
            <a:r>
              <a:rPr lang="de-DE" dirty="0" err="1" smtClean="0"/>
              <a:t>CompletableFuture</a:t>
            </a:r>
            <a:r>
              <a:rPr lang="de-DE" dirty="0" smtClean="0"/>
              <a:t>-Idiom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67600" y="1233213"/>
            <a:ext cx="7879500" cy="3539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...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</a:t>
            </a:r>
          </a:p>
          <a:p>
            <a:r>
              <a:rPr lang="en-GB" sz="1400" dirty="0" err="1">
                <a:solidFill>
                  <a:srgbClr val="000000"/>
                </a:solidFill>
                <a:latin typeface="Consolas"/>
              </a:rPr>
              <a:t>CompletableFuture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&lt;Double&gt; </a:t>
            </a:r>
            <a:r>
              <a:rPr lang="en-GB" sz="1400" b="1" dirty="0" smtClean="0">
                <a:solidFill>
                  <a:srgbClr val="0070C0"/>
                </a:solidFill>
                <a:latin typeface="Consolas"/>
              </a:rPr>
              <a:t>task2CF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=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CompletableFuture.supplyAsync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 () -&gt;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{ } );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 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 err="1">
                <a:solidFill>
                  <a:srgbClr val="000000"/>
                </a:solidFill>
                <a:latin typeface="Consolas"/>
              </a:rPr>
              <a:t>CompletableFuture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&lt;Double&gt; </a:t>
            </a:r>
            <a:r>
              <a:rPr lang="en-GB" sz="1400" b="1" dirty="0">
                <a:solidFill>
                  <a:srgbClr val="0070C0"/>
                </a:solidFill>
                <a:latin typeface="Consolas"/>
              </a:rPr>
              <a:t>task3CF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=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CompletableFuture.supplyAsync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 () -&gt;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{ } );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endParaRPr lang="en-GB" sz="14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GB" sz="1400" b="1" dirty="0">
                <a:solidFill>
                  <a:schemeClr val="accent2">
                    <a:lumMod val="50000"/>
                  </a:schemeClr>
                </a:solidFill>
                <a:latin typeface="Consolas"/>
              </a:rPr>
              <a:t>// UND-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  <a:latin typeface="Consolas"/>
              </a:rPr>
              <a:t>Verknüpfung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  <a:latin typeface="Consolas"/>
              </a:rPr>
              <a:t>    </a:t>
            </a:r>
            <a:endParaRPr lang="de-DE" sz="1400" b="1" dirty="0">
              <a:solidFill>
                <a:schemeClr val="accent2">
                  <a:lumMod val="50000"/>
                </a:schemeClr>
              </a:solidFill>
              <a:latin typeface="Consolas"/>
            </a:endParaRPr>
          </a:p>
          <a:p>
            <a:r>
              <a:rPr lang="en-GB" sz="1400" dirty="0" err="1">
                <a:solidFill>
                  <a:srgbClr val="000000"/>
                </a:solidFill>
                <a:latin typeface="Consolas"/>
              </a:rPr>
              <a:t>CompletableFuture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&lt;Double&gt;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nsolas"/>
              </a:rPr>
              <a:t>task4CF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=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GB" sz="1400" b="1" dirty="0">
                <a:solidFill>
                  <a:srgbClr val="0070C0"/>
                </a:solidFill>
                <a:latin typeface="Consolas"/>
              </a:rPr>
              <a:t>task2CF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.thenCombine(</a:t>
            </a:r>
            <a:r>
              <a:rPr lang="en-GB" sz="1400" b="1" dirty="0">
                <a:solidFill>
                  <a:srgbClr val="0070C0"/>
                </a:solidFill>
                <a:latin typeface="Consolas"/>
              </a:rPr>
              <a:t>task3CF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(resTask2, resTask3) 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-&gt; 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{ } );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// ...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R </a:t>
            </a:r>
            <a:r>
              <a:rPr lang="de-DE" sz="1400" dirty="0" err="1" smtClean="0">
                <a:solidFill>
                  <a:srgbClr val="000000"/>
                </a:solidFill>
                <a:latin typeface="Consolas"/>
              </a:rPr>
              <a:t>result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nsolas"/>
              </a:rPr>
              <a:t>task4CF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.</a:t>
            </a:r>
            <a:r>
              <a:rPr lang="de-DE" sz="1400" dirty="0" err="1" smtClean="0">
                <a:solidFill>
                  <a:srgbClr val="000000"/>
                </a:solidFill>
                <a:latin typeface="Consolas"/>
              </a:rPr>
              <a:t>join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();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888" y="840461"/>
            <a:ext cx="7845663" cy="499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Einfaches Warten, bis asynchrone Ausführung beendet ist</a:t>
            </a:r>
            <a:endParaRPr lang="de-DE" sz="1600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459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Paralleles IO (Variante 1)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21551" y="900940"/>
            <a:ext cx="8039329" cy="3899770"/>
          </a:xfrm>
        </p:spPr>
        <p:txBody>
          <a:bodyPr anchor="t" anchorCtr="0">
            <a:noAutofit/>
          </a:bodyPr>
          <a:lstStyle/>
          <a:p>
            <a:pPr marL="266700" indent="-266700">
              <a:spcBef>
                <a:spcPts val="0"/>
              </a:spcBef>
              <a:tabLst/>
            </a:pPr>
            <a:r>
              <a:rPr lang="de-DE" sz="2000" b="1" kern="0" dirty="0" err="1" smtClean="0">
                <a:solidFill>
                  <a:srgbClr val="FF0000"/>
                </a:solidFill>
              </a:rPr>
              <a:t>Don't</a:t>
            </a:r>
            <a:r>
              <a:rPr lang="de-DE" sz="2000" b="1" kern="0" dirty="0" smtClean="0">
                <a:solidFill>
                  <a:srgbClr val="FF0000"/>
                </a:solidFill>
              </a:rPr>
              <a:t> do </a:t>
            </a:r>
            <a:r>
              <a:rPr lang="de-DE" sz="2000" b="1" kern="0" dirty="0" err="1" smtClean="0">
                <a:solidFill>
                  <a:srgbClr val="FF0000"/>
                </a:solidFill>
              </a:rPr>
              <a:t>this</a:t>
            </a:r>
            <a:r>
              <a:rPr lang="de-DE" sz="2000" b="1" kern="0" dirty="0" smtClean="0">
                <a:solidFill>
                  <a:srgbClr val="FF0000"/>
                </a:solidFill>
              </a:rPr>
              <a:t>!!</a:t>
            </a:r>
          </a:p>
          <a:p>
            <a:pPr marL="266700" indent="-266700">
              <a:spcBef>
                <a:spcPts val="0"/>
              </a:spcBef>
              <a:tabLst/>
            </a:pPr>
            <a:r>
              <a:rPr lang="de-DE" sz="2000" kern="0" dirty="0" smtClean="0"/>
              <a:t>Codesequenz entspricht einem blockierenden Aufruf</a:t>
            </a:r>
          </a:p>
          <a:p>
            <a:pPr marL="410700" lvl="1" indent="-266700">
              <a:spcBef>
                <a:spcPts val="0"/>
              </a:spcBef>
              <a:tabLst/>
            </a:pPr>
            <a:r>
              <a:rPr lang="de-DE" sz="1700" kern="0" dirty="0" smtClean="0"/>
              <a:t>Es werden die Threads des Common-Pool benutzt</a:t>
            </a:r>
            <a:endParaRPr lang="de-DE" sz="1700" kern="0" dirty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23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/>
            </a:pPr>
            <a:endParaRPr lang="de-DE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 smtClean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 smtClean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b="1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67600" y="2473179"/>
            <a:ext cx="7879500" cy="1815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List&lt;URL&gt;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urls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getURLs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 </a:t>
            </a:r>
          </a:p>
          <a:p>
            <a:r>
              <a:rPr lang="de-DE" sz="1400" b="1" dirty="0">
                <a:solidFill>
                  <a:srgbClr val="C00000"/>
                </a:solidFill>
                <a:latin typeface="Consolas"/>
              </a:rPr>
              <a:t>// VORSICHT parallele IO-Aufrufe !</a:t>
            </a:r>
          </a:p>
          <a:p>
            <a:r>
              <a:rPr lang="de-DE" sz="1400" b="1" dirty="0">
                <a:solidFill>
                  <a:srgbClr val="C00000"/>
                </a:solidFill>
                <a:latin typeface="Consolas"/>
              </a:rPr>
              <a:t>// Sollte so nicht verwendet werden !    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List&lt;String&gt;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result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urls.parallelStream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()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                     .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map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url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-&gt;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request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url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          .map( page -&gt; parse(page) 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          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.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collect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toList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() );</a:t>
            </a:r>
          </a:p>
        </p:txBody>
      </p:sp>
      <p:sp>
        <p:nvSpPr>
          <p:cNvPr id="3" name="&quot;Nein&quot;-Symbol 2"/>
          <p:cNvSpPr/>
          <p:nvPr/>
        </p:nvSpPr>
        <p:spPr>
          <a:xfrm>
            <a:off x="2552892" y="2132646"/>
            <a:ext cx="3109083" cy="2338987"/>
          </a:xfrm>
          <a:prstGeom prst="noSmoking">
            <a:avLst>
              <a:gd name="adj" fmla="val 12729"/>
            </a:avLst>
          </a:prstGeom>
          <a:solidFill>
            <a:srgbClr val="C00000">
              <a:alpha val="11000"/>
            </a:srgbClr>
          </a:solidFill>
          <a:ln>
            <a:solidFill>
              <a:srgbClr val="002060">
                <a:alpha val="2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Paralleles IO (Variante 1)</a:t>
            </a:r>
            <a:endParaRPr lang="de-DE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6272" y="823900"/>
            <a:ext cx="7879500" cy="41857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List&lt;URL&gt;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urls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getURLs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();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 err="1" smtClean="0">
                <a:solidFill>
                  <a:srgbClr val="000000"/>
                </a:solidFill>
                <a:latin typeface="Consolas"/>
              </a:rPr>
              <a:t>int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maxThreads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 = ...;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 err="1">
                <a:solidFill>
                  <a:srgbClr val="000000"/>
                </a:solidFill>
                <a:latin typeface="Consolas"/>
              </a:rPr>
              <a:t>ExecutorService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Consolas"/>
              </a:rPr>
              <a:t>executor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Executors.newFixedThreadPool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Math.min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urls.size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(),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maxThreads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),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new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ThreadFactory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()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{ </a:t>
            </a:r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  <a:latin typeface="Consolas"/>
              </a:rPr>
              <a:t>// Erzeuge </a:t>
            </a:r>
            <a:r>
              <a:rPr lang="de-DE" sz="1400" b="1" dirty="0" err="1" smtClean="0">
                <a:solidFill>
                  <a:schemeClr val="accent2">
                    <a:lumMod val="50000"/>
                  </a:schemeClr>
                </a:solidFill>
                <a:latin typeface="Consolas"/>
              </a:rPr>
              <a:t>Daemon</a:t>
            </a:r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  <a:latin typeface="Consolas"/>
              </a:rPr>
              <a:t>-Thread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} 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);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de-DE" sz="1400" b="1" dirty="0">
                <a:solidFill>
                  <a:srgbClr val="C00000"/>
                </a:solidFill>
                <a:latin typeface="Consolas"/>
              </a:rPr>
              <a:t>// </a:t>
            </a:r>
            <a:r>
              <a:rPr lang="de-DE" sz="1400" b="1" dirty="0" smtClean="0">
                <a:solidFill>
                  <a:srgbClr val="C00000"/>
                </a:solidFill>
                <a:latin typeface="Consolas"/>
              </a:rPr>
              <a:t>Asynchrones IO</a:t>
            </a:r>
            <a:endParaRPr lang="en-GB" sz="1400" dirty="0" smtClean="0">
              <a:solidFill>
                <a:srgbClr val="C00000"/>
              </a:solidFill>
              <a:latin typeface="Consolas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List&lt;</a:t>
            </a:r>
            <a:r>
              <a:rPr lang="en-GB" sz="1400" dirty="0" err="1" smtClean="0">
                <a:solidFill>
                  <a:srgbClr val="000000"/>
                </a:solidFill>
                <a:latin typeface="Consolas"/>
              </a:rPr>
              <a:t>CompletableFuture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&lt;String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&gt;&gt; futures =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urls.stream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.map(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url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 -&gt;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CompletableFuture.supplyAsync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            () -&gt; request(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url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), </a:t>
            </a:r>
            <a:r>
              <a:rPr lang="en-GB" sz="1400" b="1" dirty="0">
                <a:solidFill>
                  <a:srgbClr val="002060"/>
                </a:solidFill>
                <a:latin typeface="Consolas"/>
              </a:rPr>
              <a:t>executor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 ) 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.map( future -&gt;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future.thenApplyAsync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            page -&gt; parse(page), </a:t>
            </a:r>
            <a:r>
              <a:rPr lang="en-GB" sz="1400" b="1" dirty="0" smtClean="0">
                <a:solidFill>
                  <a:srgbClr val="002060"/>
                </a:solidFill>
                <a:latin typeface="Consolas"/>
              </a:rPr>
              <a:t>executor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) 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.collect(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toList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 );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 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List&lt;String&gt; result =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futures.stream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             .map(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CompletableFuture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::join 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             .collect(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toList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);  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de-DE" sz="1400" dirty="0" err="1">
                <a:solidFill>
                  <a:srgbClr val="000000"/>
                </a:solidFill>
                <a:latin typeface="Consolas"/>
              </a:rPr>
              <a:t>executor.shutdown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();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7523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bgerundetes Rechteck 4098"/>
          <p:cNvSpPr/>
          <p:nvPr/>
        </p:nvSpPr>
        <p:spPr>
          <a:xfrm>
            <a:off x="2576687" y="3936497"/>
            <a:ext cx="5713253" cy="522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/>
              <a:t>Paralleles IO (Variante 1)</a:t>
            </a:r>
            <a:endParaRPr lang="de-DE" i="1" dirty="0"/>
          </a:p>
        </p:txBody>
      </p:sp>
      <p:sp>
        <p:nvSpPr>
          <p:cNvPr id="4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521552" y="4845523"/>
            <a:ext cx="317518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2825821" y="2281124"/>
            <a:ext cx="1237102" cy="423892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(url</a:t>
            </a:r>
            <a:r>
              <a:rPr kumimoji="0" lang="de-DE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4482004" y="2281124"/>
            <a:ext cx="1250428" cy="423892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de-DE" sz="1400" b="1" kern="0" dirty="0" err="1">
                <a:solidFill>
                  <a:prstClr val="black"/>
                </a:solidFill>
                <a:latin typeface="Calibri"/>
              </a:rPr>
              <a:t>request</a:t>
            </a: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(url</a:t>
            </a:r>
            <a:r>
              <a:rPr lang="de-DE" sz="1400" b="1" kern="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5117325" y="1657130"/>
            <a:ext cx="0" cy="552688"/>
          </a:xfrm>
          <a:prstGeom prst="straightConnector1">
            <a:avLst/>
          </a:prstGeom>
          <a:noFill/>
          <a:ln w="28575" cap="rnd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40" name="Gerade Verbindung mit Pfeil 39"/>
          <p:cNvCxnSpPr/>
          <p:nvPr/>
        </p:nvCxnSpPr>
        <p:spPr>
          <a:xfrm>
            <a:off x="5112683" y="2746457"/>
            <a:ext cx="0" cy="282595"/>
          </a:xfrm>
          <a:prstGeom prst="straightConnector1">
            <a:avLst/>
          </a:prstGeom>
          <a:noFill/>
          <a:ln w="28575" cap="rnd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42" name="Gerade Verbindung mit Pfeil 41"/>
          <p:cNvCxnSpPr/>
          <p:nvPr/>
        </p:nvCxnSpPr>
        <p:spPr>
          <a:xfrm>
            <a:off x="1292753" y="953335"/>
            <a:ext cx="84" cy="883878"/>
          </a:xfrm>
          <a:prstGeom prst="straightConnector1">
            <a:avLst/>
          </a:prstGeom>
          <a:noFill/>
          <a:ln w="28575" cap="rnd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45" name="Abgerundetes Rechteck 44"/>
          <p:cNvSpPr/>
          <p:nvPr/>
        </p:nvSpPr>
        <p:spPr>
          <a:xfrm>
            <a:off x="684211" y="3958325"/>
            <a:ext cx="1237102" cy="423892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Gerade Verbindung mit Pfeil 45"/>
          <p:cNvCxnSpPr>
            <a:endCxn id="45" idx="0"/>
          </p:cNvCxnSpPr>
          <p:nvPr/>
        </p:nvCxnSpPr>
        <p:spPr>
          <a:xfrm>
            <a:off x="1302762" y="1890768"/>
            <a:ext cx="0" cy="2067557"/>
          </a:xfrm>
          <a:prstGeom prst="straightConnector1">
            <a:avLst/>
          </a:prstGeom>
          <a:noFill/>
          <a:ln w="28575" cap="rnd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49" name="Gerade Verbindung mit Pfeil 48"/>
          <p:cNvCxnSpPr/>
          <p:nvPr/>
        </p:nvCxnSpPr>
        <p:spPr>
          <a:xfrm>
            <a:off x="1971235" y="4176526"/>
            <a:ext cx="572085" cy="0"/>
          </a:xfrm>
          <a:prstGeom prst="straightConnector1">
            <a:avLst/>
          </a:prstGeom>
          <a:noFill/>
          <a:ln w="28575" cap="rnd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50" name="Textfeld 49"/>
          <p:cNvSpPr txBox="1"/>
          <p:nvPr/>
        </p:nvSpPr>
        <p:spPr>
          <a:xfrm>
            <a:off x="1971234" y="4244769"/>
            <a:ext cx="651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prstClr val="black"/>
                </a:solidFill>
                <a:latin typeface="Calibri"/>
              </a:rPr>
              <a:t>join</a:t>
            </a:r>
            <a:r>
              <a:rPr lang="de-DE" sz="1400" b="1" dirty="0" smtClean="0">
                <a:solidFill>
                  <a:prstClr val="black"/>
                </a:solidFill>
                <a:latin typeface="Calibri"/>
              </a:rPr>
              <a:t>( )</a:t>
            </a:r>
            <a:endParaRPr lang="de-DE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4" name="Gerade Verbindung 53"/>
          <p:cNvCxnSpPr/>
          <p:nvPr/>
        </p:nvCxnSpPr>
        <p:spPr>
          <a:xfrm>
            <a:off x="756584" y="1858350"/>
            <a:ext cx="7621548" cy="0"/>
          </a:xfrm>
          <a:prstGeom prst="line">
            <a:avLst/>
          </a:prstGeom>
          <a:noFill/>
          <a:ln w="57150" cap="rnd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5" name="Abgerundetes Rechteck 54"/>
          <p:cNvSpPr/>
          <p:nvPr/>
        </p:nvSpPr>
        <p:spPr>
          <a:xfrm>
            <a:off x="6887770" y="2292807"/>
            <a:ext cx="1250428" cy="423892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de-DE" sz="1400" b="1" kern="0" dirty="0" err="1" smtClean="0">
                <a:solidFill>
                  <a:prstClr val="black"/>
                </a:solidFill>
                <a:latin typeface="Calibri"/>
              </a:rPr>
              <a:t>request</a:t>
            </a:r>
            <a:r>
              <a:rPr lang="de-DE" sz="1400" b="1" kern="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de-DE" sz="1400" b="1" kern="0" dirty="0" err="1" smtClean="0">
                <a:solidFill>
                  <a:prstClr val="black"/>
                </a:solidFill>
                <a:latin typeface="Calibri"/>
              </a:rPr>
              <a:t>url</a:t>
            </a:r>
            <a:r>
              <a:rPr lang="de-DE" sz="1400" b="1" kern="0" baseline="-25000" dirty="0" err="1">
                <a:solidFill>
                  <a:prstClr val="black"/>
                </a:solidFill>
                <a:latin typeface="Calibri"/>
              </a:rPr>
              <a:t>n</a:t>
            </a:r>
            <a:r>
              <a:rPr lang="de-DE" sz="1400" b="1" kern="0" dirty="0" smtClean="0">
                <a:solidFill>
                  <a:prstClr val="black"/>
                </a:solidFill>
                <a:latin typeface="Calibri"/>
              </a:rPr>
              <a:t>)</a:t>
            </a:r>
            <a:endParaRPr lang="de-DE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Abgerundetes Rechteck 55"/>
          <p:cNvSpPr/>
          <p:nvPr/>
        </p:nvSpPr>
        <p:spPr>
          <a:xfrm>
            <a:off x="2825821" y="3091214"/>
            <a:ext cx="1237102" cy="423892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parse(page</a:t>
            </a:r>
            <a:r>
              <a:rPr kumimoji="0" lang="de-DE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7" name="Abgerundetes Rechteck 56"/>
          <p:cNvSpPr/>
          <p:nvPr/>
        </p:nvSpPr>
        <p:spPr>
          <a:xfrm>
            <a:off x="4482004" y="3091214"/>
            <a:ext cx="1250428" cy="423892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de-DE" sz="1400" b="1" kern="0" dirty="0" smtClean="0">
                <a:solidFill>
                  <a:prstClr val="black"/>
                </a:solidFill>
                <a:latin typeface="Calibri"/>
              </a:rPr>
              <a:t>parse(page</a:t>
            </a:r>
            <a:r>
              <a:rPr lang="de-DE" sz="1400" b="1" kern="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58" name="Abgerundetes Rechteck 57"/>
          <p:cNvSpPr/>
          <p:nvPr/>
        </p:nvSpPr>
        <p:spPr>
          <a:xfrm>
            <a:off x="6887770" y="3102897"/>
            <a:ext cx="1250428" cy="423892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de-DE" sz="1400" b="1" kern="0" dirty="0" smtClean="0">
                <a:solidFill>
                  <a:prstClr val="black"/>
                </a:solidFill>
                <a:latin typeface="Calibri"/>
              </a:rPr>
              <a:t>parse(</a:t>
            </a:r>
            <a:r>
              <a:rPr lang="de-DE" sz="1400" b="1" kern="0" dirty="0" err="1" smtClean="0">
                <a:solidFill>
                  <a:prstClr val="black"/>
                </a:solidFill>
                <a:latin typeface="Calibri"/>
              </a:rPr>
              <a:t>page</a:t>
            </a:r>
            <a:r>
              <a:rPr lang="de-DE" sz="1400" b="1" kern="0" baseline="-25000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de-DE" sz="1400" b="1" kern="0" dirty="0" smtClean="0">
                <a:solidFill>
                  <a:prstClr val="black"/>
                </a:solidFill>
                <a:latin typeface="Calibri"/>
              </a:rPr>
              <a:t>)</a:t>
            </a:r>
            <a:endParaRPr lang="de-DE" sz="1400" b="1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Gerade Verbindung mit Pfeil 58"/>
          <p:cNvCxnSpPr/>
          <p:nvPr/>
        </p:nvCxnSpPr>
        <p:spPr>
          <a:xfrm>
            <a:off x="7504062" y="1657130"/>
            <a:ext cx="0" cy="552688"/>
          </a:xfrm>
          <a:prstGeom prst="straightConnector1">
            <a:avLst/>
          </a:prstGeom>
          <a:noFill/>
          <a:ln w="28575" cap="rnd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60" name="Gerade Verbindung mit Pfeil 59"/>
          <p:cNvCxnSpPr/>
          <p:nvPr/>
        </p:nvCxnSpPr>
        <p:spPr>
          <a:xfrm>
            <a:off x="7504062" y="2758140"/>
            <a:ext cx="0" cy="282595"/>
          </a:xfrm>
          <a:prstGeom prst="straightConnector1">
            <a:avLst/>
          </a:prstGeom>
          <a:noFill/>
          <a:ln w="28575" cap="rnd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8" name="Ellipse 7"/>
          <p:cNvSpPr/>
          <p:nvPr/>
        </p:nvSpPr>
        <p:spPr>
          <a:xfrm>
            <a:off x="2795542" y="4024540"/>
            <a:ext cx="1308666" cy="3129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String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62" name="Gerade Verbindung mit Pfeil 61"/>
          <p:cNvCxnSpPr/>
          <p:nvPr/>
        </p:nvCxnSpPr>
        <p:spPr>
          <a:xfrm>
            <a:off x="3472224" y="3515106"/>
            <a:ext cx="5503" cy="509434"/>
          </a:xfrm>
          <a:prstGeom prst="straightConnector1">
            <a:avLst/>
          </a:prstGeom>
          <a:noFill/>
          <a:ln w="28575" cap="rnd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63" name="Ellipse 62"/>
          <p:cNvSpPr/>
          <p:nvPr/>
        </p:nvSpPr>
        <p:spPr>
          <a:xfrm>
            <a:off x="4451726" y="4019456"/>
            <a:ext cx="1308666" cy="3129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String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64" name="Gerade Verbindung mit Pfeil 63"/>
          <p:cNvCxnSpPr>
            <a:stCxn id="57" idx="2"/>
            <a:endCxn id="63" idx="0"/>
          </p:cNvCxnSpPr>
          <p:nvPr/>
        </p:nvCxnSpPr>
        <p:spPr>
          <a:xfrm flipH="1">
            <a:off x="5106059" y="3515106"/>
            <a:ext cx="1159" cy="504350"/>
          </a:xfrm>
          <a:prstGeom prst="straightConnector1">
            <a:avLst/>
          </a:prstGeom>
          <a:noFill/>
          <a:ln w="28575" cap="rnd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65" name="Ellipse 64"/>
          <p:cNvSpPr/>
          <p:nvPr/>
        </p:nvSpPr>
        <p:spPr>
          <a:xfrm>
            <a:off x="6860129" y="4032971"/>
            <a:ext cx="1308666" cy="3129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String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66" name="Gerade Verbindung mit Pfeil 65"/>
          <p:cNvCxnSpPr>
            <a:stCxn id="58" idx="2"/>
            <a:endCxn id="65" idx="0"/>
          </p:cNvCxnSpPr>
          <p:nvPr/>
        </p:nvCxnSpPr>
        <p:spPr>
          <a:xfrm>
            <a:off x="7512984" y="3526789"/>
            <a:ext cx="1478" cy="506182"/>
          </a:xfrm>
          <a:prstGeom prst="straightConnector1">
            <a:avLst/>
          </a:prstGeom>
          <a:noFill/>
          <a:ln w="28575" cap="rnd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71" name="Gerade Verbindung mit Pfeil 70"/>
          <p:cNvCxnSpPr/>
          <p:nvPr/>
        </p:nvCxnSpPr>
        <p:spPr>
          <a:xfrm>
            <a:off x="1317829" y="4412679"/>
            <a:ext cx="0" cy="324036"/>
          </a:xfrm>
          <a:prstGeom prst="straightConnector1">
            <a:avLst/>
          </a:prstGeom>
          <a:noFill/>
          <a:ln w="28575" cap="rnd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73" name="Abgerundetes Rechteck 72"/>
          <p:cNvSpPr/>
          <p:nvPr/>
        </p:nvSpPr>
        <p:spPr>
          <a:xfrm>
            <a:off x="2576687" y="1046175"/>
            <a:ext cx="5643629" cy="522826"/>
          </a:xfrm>
          <a:prstGeom prst="roundRect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Threadpool (</a:t>
            </a:r>
            <a:r>
              <a:rPr lang="de-DE" sz="1600" b="1" dirty="0" err="1" smtClean="0">
                <a:solidFill>
                  <a:schemeClr val="tx1"/>
                </a:solidFill>
              </a:rPr>
              <a:t>Executor</a:t>
            </a:r>
            <a:r>
              <a:rPr lang="de-DE" sz="1600" b="1" dirty="0" smtClean="0">
                <a:solidFill>
                  <a:schemeClr val="tx1"/>
                </a:solidFill>
              </a:rPr>
              <a:t>)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115" name="Textfeld 4114"/>
          <p:cNvSpPr txBox="1"/>
          <p:nvPr/>
        </p:nvSpPr>
        <p:spPr>
          <a:xfrm>
            <a:off x="6082032" y="2268861"/>
            <a:ext cx="52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…</a:t>
            </a:r>
            <a:endParaRPr lang="de-DE" sz="2400" b="1" dirty="0"/>
          </a:p>
        </p:txBody>
      </p:sp>
      <p:sp>
        <p:nvSpPr>
          <p:cNvPr id="93" name="Textfeld 92"/>
          <p:cNvSpPr txBox="1"/>
          <p:nvPr/>
        </p:nvSpPr>
        <p:spPr>
          <a:xfrm>
            <a:off x="6094143" y="3088095"/>
            <a:ext cx="52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…</a:t>
            </a:r>
            <a:endParaRPr lang="de-DE" sz="2400" b="1" dirty="0"/>
          </a:p>
        </p:txBody>
      </p:sp>
      <p:sp>
        <p:nvSpPr>
          <p:cNvPr id="94" name="Textfeld 93"/>
          <p:cNvSpPr txBox="1"/>
          <p:nvPr/>
        </p:nvSpPr>
        <p:spPr>
          <a:xfrm>
            <a:off x="6094143" y="3986014"/>
            <a:ext cx="52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…</a:t>
            </a:r>
            <a:endParaRPr lang="de-DE" sz="2400" b="1" dirty="0"/>
          </a:p>
        </p:txBody>
      </p:sp>
      <p:cxnSp>
        <p:nvCxnSpPr>
          <p:cNvPr id="95" name="Gerade Verbindung mit Pfeil 94"/>
          <p:cNvCxnSpPr/>
          <p:nvPr/>
        </p:nvCxnSpPr>
        <p:spPr>
          <a:xfrm>
            <a:off x="3467605" y="1652046"/>
            <a:ext cx="0" cy="552688"/>
          </a:xfrm>
          <a:prstGeom prst="straightConnector1">
            <a:avLst/>
          </a:prstGeom>
          <a:noFill/>
          <a:ln w="28575" cap="rnd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96" name="Gerade Verbindung mit Pfeil 95"/>
          <p:cNvCxnSpPr/>
          <p:nvPr/>
        </p:nvCxnSpPr>
        <p:spPr>
          <a:xfrm>
            <a:off x="3470433" y="2741373"/>
            <a:ext cx="0" cy="282595"/>
          </a:xfrm>
          <a:prstGeom prst="straightConnector1">
            <a:avLst/>
          </a:prstGeom>
          <a:noFill/>
          <a:ln w="28575" cap="rnd" cmpd="sng" algn="ctr">
            <a:solidFill>
              <a:srgbClr val="C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060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" y="1653249"/>
            <a:ext cx="9144001" cy="1321579"/>
          </a:xfrm>
        </p:spPr>
        <p:txBody>
          <a:bodyPr/>
          <a:lstStyle/>
          <a:p>
            <a:pPr algn="ctr"/>
            <a:r>
              <a:rPr lang="de-DE" sz="4000" dirty="0" smtClean="0"/>
              <a:t>Best Practices</a:t>
            </a:r>
            <a:br>
              <a:rPr lang="de-DE" sz="4000" dirty="0" smtClean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 smtClean="0"/>
              <a:t>Datenparallelität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bgerundetes Rechteck 65"/>
          <p:cNvSpPr/>
          <p:nvPr/>
        </p:nvSpPr>
        <p:spPr>
          <a:xfrm>
            <a:off x="1284090" y="1868658"/>
            <a:ext cx="605600" cy="25022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920" y="217426"/>
            <a:ext cx="7804547" cy="569594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Datenparallelität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920" y="862967"/>
            <a:ext cx="7845663" cy="1518919"/>
          </a:xfrm>
        </p:spPr>
        <p:txBody>
          <a:bodyPr anchor="t" anchorCtr="0">
            <a:normAutofit/>
          </a:bodyPr>
          <a:lstStyle/>
          <a:p>
            <a:pPr marL="0" indent="0">
              <a:buNone/>
              <a:tabLst/>
            </a:pPr>
            <a:r>
              <a:rPr lang="de-DE" sz="2400" b="1" kern="0" dirty="0" smtClean="0">
                <a:solidFill>
                  <a:srgbClr val="002060"/>
                </a:solidFill>
              </a:rPr>
              <a:t>Gleichförmige Verarbeitung einer "Datensammlung"</a:t>
            </a:r>
            <a:endParaRPr lang="de-DE" sz="2400" b="1" kern="0" dirty="0">
              <a:solidFill>
                <a:srgbClr val="002060"/>
              </a:solidFill>
            </a:endParaRPr>
          </a:p>
          <a:p>
            <a:pPr marL="326546" lvl="1" indent="-182554">
              <a:spcBef>
                <a:spcPts val="844"/>
              </a:spcBef>
              <a:tabLst/>
            </a:pPr>
            <a:r>
              <a:rPr lang="de-DE" sz="1800" dirty="0" smtClean="0"/>
              <a:t>"</a:t>
            </a:r>
            <a:r>
              <a:rPr lang="de-DE" sz="1800" dirty="0" err="1" smtClean="0"/>
              <a:t>Map-Reduce</a:t>
            </a:r>
            <a:r>
              <a:rPr lang="de-DE" sz="1800" dirty="0" smtClean="0"/>
              <a:t>"- bzw. "</a:t>
            </a:r>
            <a:r>
              <a:rPr lang="de-DE" sz="1800" dirty="0" err="1" smtClean="0"/>
              <a:t>Map</a:t>
            </a:r>
            <a:r>
              <a:rPr lang="de-DE" sz="1800" dirty="0" smtClean="0"/>
              <a:t>-</a:t>
            </a:r>
            <a:r>
              <a:rPr lang="de-DE" sz="1800" dirty="0" err="1" smtClean="0"/>
              <a:t>Collect</a:t>
            </a:r>
            <a:r>
              <a:rPr lang="de-DE" sz="1800" dirty="0" smtClean="0"/>
              <a:t>"-Prinzip</a:t>
            </a:r>
            <a:endParaRPr lang="de-DE" sz="1800" dirty="0"/>
          </a:p>
        </p:txBody>
      </p:sp>
      <p:sp>
        <p:nvSpPr>
          <p:cNvPr id="5" name="Abgerundetes Rechteck 4"/>
          <p:cNvSpPr/>
          <p:nvPr/>
        </p:nvSpPr>
        <p:spPr>
          <a:xfrm>
            <a:off x="1421904" y="1969794"/>
            <a:ext cx="351264" cy="2674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7592746" y="2924470"/>
            <a:ext cx="534172" cy="372492"/>
          </a:xfrm>
          <a:prstGeom prst="roundRect">
            <a:avLst/>
          </a:prstGeom>
          <a:solidFill>
            <a:srgbClr val="CCCC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475665" y="1965252"/>
            <a:ext cx="722167" cy="265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Op1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1986586" y="2041226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1421904" y="2351553"/>
            <a:ext cx="351264" cy="2674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1421904" y="2738102"/>
            <a:ext cx="351264" cy="2674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1421904" y="3119723"/>
            <a:ext cx="351264" cy="2674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1427960" y="3993637"/>
            <a:ext cx="351264" cy="2674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 rot="5400000">
            <a:off x="1477053" y="3376567"/>
            <a:ext cx="411140" cy="581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t" anchorCtr="0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510250" algn="l"/>
                <a:tab pos="128014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1151449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819187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  <a:tabLst/>
            </a:pPr>
            <a:r>
              <a:rPr lang="de-DE" sz="2800" b="1" dirty="0" smtClean="0"/>
              <a:t>…</a:t>
            </a:r>
            <a:endParaRPr lang="de-DE" sz="2800" b="1" dirty="0"/>
          </a:p>
        </p:txBody>
      </p:sp>
      <p:sp>
        <p:nvSpPr>
          <p:cNvPr id="24" name="Rechteck 23"/>
          <p:cNvSpPr/>
          <p:nvPr/>
        </p:nvSpPr>
        <p:spPr>
          <a:xfrm>
            <a:off x="2469609" y="2344635"/>
            <a:ext cx="722167" cy="265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Op1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475665" y="2745821"/>
            <a:ext cx="722167" cy="265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Op1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475665" y="3110789"/>
            <a:ext cx="722167" cy="265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Op1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469609" y="3989095"/>
            <a:ext cx="722167" cy="265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Op1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3" name="Pfeil nach rechts 32"/>
          <p:cNvSpPr/>
          <p:nvPr/>
        </p:nvSpPr>
        <p:spPr>
          <a:xfrm>
            <a:off x="1998698" y="2428030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>
            <a:off x="1998698" y="2813938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5" name="Pfeil nach rechts 34"/>
          <p:cNvSpPr/>
          <p:nvPr/>
        </p:nvSpPr>
        <p:spPr>
          <a:xfrm>
            <a:off x="1998698" y="3187116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>
            <a:off x="1998698" y="4059884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3815086" y="1965179"/>
            <a:ext cx="722167" cy="265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Op2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8" name="Pfeil nach rechts 37"/>
          <p:cNvSpPr/>
          <p:nvPr/>
        </p:nvSpPr>
        <p:spPr>
          <a:xfrm>
            <a:off x="3326007" y="2041153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3809030" y="2344562"/>
            <a:ext cx="722167" cy="265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Op2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3815086" y="2745748"/>
            <a:ext cx="722167" cy="265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Op2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3815086" y="3110716"/>
            <a:ext cx="722167" cy="265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Op2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3809030" y="3989021"/>
            <a:ext cx="722167" cy="265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Op2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3" name="Pfeil nach rechts 42"/>
          <p:cNvSpPr/>
          <p:nvPr/>
        </p:nvSpPr>
        <p:spPr>
          <a:xfrm>
            <a:off x="3338119" y="2427956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44" name="Pfeil nach rechts 43"/>
          <p:cNvSpPr/>
          <p:nvPr/>
        </p:nvSpPr>
        <p:spPr>
          <a:xfrm>
            <a:off x="3338119" y="2813864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45" name="Pfeil nach rechts 44"/>
          <p:cNvSpPr/>
          <p:nvPr/>
        </p:nvSpPr>
        <p:spPr>
          <a:xfrm>
            <a:off x="3338119" y="3187042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46" name="Pfeil nach rechts 45"/>
          <p:cNvSpPr/>
          <p:nvPr/>
        </p:nvSpPr>
        <p:spPr>
          <a:xfrm>
            <a:off x="3338119" y="4059810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49" name="Geschweifte Klammer rechts 48"/>
          <p:cNvSpPr/>
          <p:nvPr/>
        </p:nvSpPr>
        <p:spPr>
          <a:xfrm>
            <a:off x="6460344" y="1965252"/>
            <a:ext cx="442061" cy="2252192"/>
          </a:xfrm>
          <a:prstGeom prst="rightBrace">
            <a:avLst>
              <a:gd name="adj1" fmla="val 45319"/>
              <a:gd name="adj2" fmla="val 50000"/>
            </a:avLst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rechts 49"/>
          <p:cNvSpPr/>
          <p:nvPr/>
        </p:nvSpPr>
        <p:spPr>
          <a:xfrm>
            <a:off x="7087673" y="3026622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51" name="Inhaltsplatzhalter 2"/>
          <p:cNvSpPr txBox="1">
            <a:spLocks/>
          </p:cNvSpPr>
          <p:nvPr/>
        </p:nvSpPr>
        <p:spPr>
          <a:xfrm rot="5400000">
            <a:off x="2713424" y="3349316"/>
            <a:ext cx="411140" cy="581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t" anchorCtr="0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510250" algn="l"/>
                <a:tab pos="128014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1151449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819187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  <a:tabLst/>
            </a:pPr>
            <a:r>
              <a:rPr lang="de-DE" sz="2800" b="1" dirty="0" smtClean="0"/>
              <a:t>…</a:t>
            </a:r>
            <a:endParaRPr lang="de-DE" sz="2800" b="1" dirty="0"/>
          </a:p>
        </p:txBody>
      </p:sp>
      <p:sp>
        <p:nvSpPr>
          <p:cNvPr id="52" name="Inhaltsplatzhalter 2"/>
          <p:cNvSpPr txBox="1">
            <a:spLocks/>
          </p:cNvSpPr>
          <p:nvPr/>
        </p:nvSpPr>
        <p:spPr>
          <a:xfrm rot="5400000">
            <a:off x="4046677" y="3353858"/>
            <a:ext cx="411140" cy="581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t" anchorCtr="0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510250" algn="l"/>
                <a:tab pos="128014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1151449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819187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  <a:tabLst/>
            </a:pPr>
            <a:r>
              <a:rPr lang="de-DE" sz="2800" b="1" dirty="0" smtClean="0"/>
              <a:t>…</a:t>
            </a:r>
            <a:endParaRPr lang="de-DE" sz="2800" b="1" dirty="0"/>
          </a:p>
        </p:txBody>
      </p:sp>
      <p:sp>
        <p:nvSpPr>
          <p:cNvPr id="53" name="Rechteck 52"/>
          <p:cNvSpPr/>
          <p:nvPr/>
        </p:nvSpPr>
        <p:spPr>
          <a:xfrm>
            <a:off x="5148406" y="1965929"/>
            <a:ext cx="722167" cy="265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Op3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4" name="Pfeil nach rechts 53"/>
          <p:cNvSpPr/>
          <p:nvPr/>
        </p:nvSpPr>
        <p:spPr>
          <a:xfrm>
            <a:off x="4659327" y="2041903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5148406" y="3111466"/>
            <a:ext cx="722167" cy="265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Op3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142350" y="3989771"/>
            <a:ext cx="722167" cy="265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Op3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1" name="Pfeil nach rechts 60"/>
          <p:cNvSpPr/>
          <p:nvPr/>
        </p:nvSpPr>
        <p:spPr>
          <a:xfrm>
            <a:off x="4671439" y="3187793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62" name="Pfeil nach rechts 61"/>
          <p:cNvSpPr/>
          <p:nvPr/>
        </p:nvSpPr>
        <p:spPr>
          <a:xfrm>
            <a:off x="4671439" y="4060560"/>
            <a:ext cx="386098" cy="1233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63" name="Inhaltsplatzhalter 2"/>
          <p:cNvSpPr txBox="1">
            <a:spLocks/>
          </p:cNvSpPr>
          <p:nvPr/>
        </p:nvSpPr>
        <p:spPr>
          <a:xfrm rot="5400000">
            <a:off x="5379997" y="3354608"/>
            <a:ext cx="411140" cy="581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t" anchorCtr="0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510250" algn="l"/>
                <a:tab pos="128014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1151449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819187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  <a:tabLst/>
            </a:pPr>
            <a:r>
              <a:rPr lang="de-DE" sz="2800" b="1" dirty="0" smtClean="0"/>
              <a:t>…</a:t>
            </a:r>
            <a:endParaRPr lang="de-DE" sz="2800" b="1" dirty="0"/>
          </a:p>
        </p:txBody>
      </p:sp>
      <p:sp>
        <p:nvSpPr>
          <p:cNvPr id="64" name="Kreuz 63"/>
          <p:cNvSpPr/>
          <p:nvPr/>
        </p:nvSpPr>
        <p:spPr>
          <a:xfrm rot="2500026">
            <a:off x="4689108" y="2383582"/>
            <a:ext cx="254336" cy="186211"/>
          </a:xfrm>
          <a:prstGeom prst="plus">
            <a:avLst>
              <a:gd name="adj" fmla="val 3482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65" name="Kreuz 64"/>
          <p:cNvSpPr/>
          <p:nvPr/>
        </p:nvSpPr>
        <p:spPr>
          <a:xfrm rot="2500026">
            <a:off x="4689107" y="2789282"/>
            <a:ext cx="254336" cy="186211"/>
          </a:xfrm>
          <a:prstGeom prst="plus">
            <a:avLst>
              <a:gd name="adj" fmla="val 3482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14528" y="4370941"/>
            <a:ext cx="1761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Datensammlung</a:t>
            </a:r>
            <a:endParaRPr lang="de-DE" sz="1400" dirty="0"/>
          </a:p>
        </p:txBody>
      </p:sp>
      <p:sp>
        <p:nvSpPr>
          <p:cNvPr id="47" name="Textfeld 46"/>
          <p:cNvSpPr txBox="1"/>
          <p:nvPr/>
        </p:nvSpPr>
        <p:spPr>
          <a:xfrm>
            <a:off x="7039128" y="3387182"/>
            <a:ext cx="176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Verarbeitungs-ergebnis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234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920" y="217426"/>
            <a:ext cx="7804547" cy="569594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Java-Streams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920" y="862967"/>
            <a:ext cx="7845663" cy="1518919"/>
          </a:xfrm>
        </p:spPr>
        <p:txBody>
          <a:bodyPr anchor="t" anchorCtr="0">
            <a:normAutofit/>
          </a:bodyPr>
          <a:lstStyle/>
          <a:p>
            <a:pPr marL="0" indent="0">
              <a:buNone/>
              <a:tabLst/>
            </a:pPr>
            <a:r>
              <a:rPr lang="de-DE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„Java 8“-Streams für Daten-Parallelität</a:t>
            </a:r>
            <a:endParaRPr lang="de-DE" sz="24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6546" lvl="1" indent="-182554">
              <a:spcBef>
                <a:spcPts val="844"/>
              </a:spcBef>
              <a:tabLst/>
            </a:pPr>
            <a:r>
              <a:rPr lang="de-DE" sz="1800" dirty="0"/>
              <a:t>Verarbeitung von Datensammlungen, wie z.B. Collections</a:t>
            </a:r>
          </a:p>
          <a:p>
            <a:pPr marL="326546" lvl="1" indent="-182554">
              <a:spcBef>
                <a:spcPts val="844"/>
              </a:spcBef>
              <a:tabLst/>
            </a:pPr>
            <a:r>
              <a:rPr lang="de-DE" sz="1800" dirty="0"/>
              <a:t>Entspricht einer „Pipeline“-Verarbeitung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709738" y="2730712"/>
            <a:ext cx="1021676" cy="416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Daten-quelle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7525870" y="2723477"/>
            <a:ext cx="1021676" cy="416689"/>
          </a:xfrm>
          <a:prstGeom prst="roundRect">
            <a:avLst/>
          </a:prstGeom>
          <a:solidFill>
            <a:srgbClr val="CCCC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Ergebnis</a:t>
            </a:r>
          </a:p>
        </p:txBody>
      </p:sp>
      <p:sp>
        <p:nvSpPr>
          <p:cNvPr id="6" name="Rechteck 5"/>
          <p:cNvSpPr/>
          <p:nvPr/>
        </p:nvSpPr>
        <p:spPr>
          <a:xfrm>
            <a:off x="2078650" y="2730711"/>
            <a:ext cx="1342663" cy="41668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Stream-erzeugung</a:t>
            </a:r>
          </a:p>
        </p:txBody>
      </p:sp>
      <p:sp>
        <p:nvSpPr>
          <p:cNvPr id="9" name="Rechteck 8"/>
          <p:cNvSpPr/>
          <p:nvPr/>
        </p:nvSpPr>
        <p:spPr>
          <a:xfrm>
            <a:off x="3904336" y="2740840"/>
            <a:ext cx="1342663" cy="416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Stream-verarbeitung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5787136" y="2745178"/>
            <a:ext cx="1342663" cy="416688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Stream-Auswertung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1731416" y="2854416"/>
            <a:ext cx="347233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 sz="1600"/>
          </a:p>
        </p:txBody>
      </p:sp>
      <p:sp>
        <p:nvSpPr>
          <p:cNvPr id="12" name="Pfeil nach rechts 11"/>
          <p:cNvSpPr/>
          <p:nvPr/>
        </p:nvSpPr>
        <p:spPr>
          <a:xfrm>
            <a:off x="3421312" y="2854416"/>
            <a:ext cx="483023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 sz="1600"/>
          </a:p>
        </p:txBody>
      </p:sp>
      <p:sp>
        <p:nvSpPr>
          <p:cNvPr id="13" name="Pfeil nach rechts 12"/>
          <p:cNvSpPr/>
          <p:nvPr/>
        </p:nvSpPr>
        <p:spPr>
          <a:xfrm>
            <a:off x="5246245" y="2864543"/>
            <a:ext cx="540891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 sz="1600"/>
          </a:p>
        </p:txBody>
      </p:sp>
      <p:sp>
        <p:nvSpPr>
          <p:cNvPr id="14" name="Pfeil nach rechts 13"/>
          <p:cNvSpPr/>
          <p:nvPr/>
        </p:nvSpPr>
        <p:spPr>
          <a:xfrm>
            <a:off x="7129798" y="2853691"/>
            <a:ext cx="396072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 sz="160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3913802" y="3219422"/>
            <a:ext cx="1620180" cy="151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t" anchorCtr="0">
            <a:normAutofit fontScale="700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510250" algn="l"/>
                <a:tab pos="128014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1151449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819187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128360" indent="-128360"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700" dirty="0" err="1"/>
              <a:t>map</a:t>
            </a:r>
            <a:r>
              <a:rPr lang="de-DE" sz="1700" dirty="0"/>
              <a:t>( … )</a:t>
            </a:r>
          </a:p>
          <a:p>
            <a:pPr marL="128360" indent="-128360"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700" dirty="0" err="1"/>
              <a:t>filter</a:t>
            </a:r>
            <a:r>
              <a:rPr lang="de-DE" sz="1700" dirty="0"/>
              <a:t>( … )</a:t>
            </a:r>
          </a:p>
          <a:p>
            <a:pPr marL="128360" indent="-128360"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700" dirty="0" err="1"/>
              <a:t>flatMap</a:t>
            </a:r>
            <a:r>
              <a:rPr lang="de-DE" sz="1700" dirty="0"/>
              <a:t>( … )</a:t>
            </a:r>
          </a:p>
          <a:p>
            <a:pPr marL="128360" indent="-128360"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700" dirty="0" err="1"/>
              <a:t>peek</a:t>
            </a:r>
            <a:r>
              <a:rPr lang="de-DE" sz="1700" dirty="0"/>
              <a:t>( … )</a:t>
            </a:r>
          </a:p>
          <a:p>
            <a:pPr marL="128360" indent="-128360"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700" dirty="0" err="1"/>
              <a:t>distinct</a:t>
            </a:r>
            <a:r>
              <a:rPr lang="de-DE" sz="1700" dirty="0"/>
              <a:t>()</a:t>
            </a:r>
          </a:p>
          <a:p>
            <a:pPr marL="128360" indent="-128360"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700" dirty="0" err="1"/>
              <a:t>sorted</a:t>
            </a:r>
            <a:r>
              <a:rPr lang="de-DE" sz="1700" dirty="0"/>
              <a:t>()</a:t>
            </a:r>
          </a:p>
          <a:p>
            <a:pPr marL="128360" indent="-128360"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700" dirty="0"/>
              <a:t>...</a:t>
            </a:r>
          </a:p>
          <a:p>
            <a:pPr>
              <a:spcBef>
                <a:spcPts val="0"/>
              </a:spcBef>
              <a:tabLst/>
            </a:pPr>
            <a:endParaRPr lang="de-DE" sz="2000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5787135" y="3243469"/>
            <a:ext cx="1620180" cy="129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t" anchorCtr="0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510250" algn="l"/>
                <a:tab pos="128014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1151449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819187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128360" indent="-128360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400" dirty="0" err="1"/>
              <a:t>forEach</a:t>
            </a:r>
            <a:r>
              <a:rPr lang="de-DE" sz="1400" dirty="0"/>
              <a:t>( … )</a:t>
            </a:r>
          </a:p>
          <a:p>
            <a:pPr marL="128360" indent="-128360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400" dirty="0" err="1"/>
              <a:t>findAny</a:t>
            </a:r>
            <a:r>
              <a:rPr lang="de-DE" sz="1400" dirty="0"/>
              <a:t>( … )</a:t>
            </a:r>
          </a:p>
          <a:p>
            <a:pPr marL="128360" indent="-128360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400" dirty="0" err="1"/>
              <a:t>collect</a:t>
            </a:r>
            <a:r>
              <a:rPr lang="de-DE" sz="1400" dirty="0"/>
              <a:t>( … )</a:t>
            </a:r>
          </a:p>
          <a:p>
            <a:pPr marL="128360" indent="-128360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400" dirty="0" err="1"/>
              <a:t>reduce</a:t>
            </a:r>
            <a:r>
              <a:rPr lang="de-DE" sz="1400" dirty="0"/>
              <a:t>( … )</a:t>
            </a:r>
          </a:p>
          <a:p>
            <a:pPr marL="128360" indent="-128360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400" dirty="0"/>
              <a:t>...</a:t>
            </a:r>
          </a:p>
          <a:p>
            <a:pPr>
              <a:spcBef>
                <a:spcPts val="0"/>
              </a:spcBef>
              <a:tabLst/>
            </a:pPr>
            <a:endParaRPr lang="de-DE" sz="1800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2040470" y="3224901"/>
            <a:ext cx="1721441" cy="151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t" anchorCtr="0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510250" algn="l"/>
                <a:tab pos="128014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1151449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819187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769891" algn="l"/>
              </a:tabLst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128360" indent="-128360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400" dirty="0"/>
              <a:t>aus Collections</a:t>
            </a:r>
          </a:p>
          <a:p>
            <a:pPr marL="128360" indent="-128360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400" dirty="0"/>
              <a:t>aus </a:t>
            </a:r>
            <a:r>
              <a:rPr lang="de-DE" sz="1400" dirty="0" err="1"/>
              <a:t>Iteratoren</a:t>
            </a:r>
            <a:endParaRPr lang="de-DE" sz="1400" dirty="0"/>
          </a:p>
          <a:p>
            <a:pPr marL="128360" indent="-128360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400" dirty="0"/>
              <a:t>aus Generatoren</a:t>
            </a:r>
          </a:p>
          <a:p>
            <a:pPr marL="128360" indent="-128360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tabLst/>
            </a:pPr>
            <a:r>
              <a:rPr lang="de-DE" sz="1400" dirty="0"/>
              <a:t>...</a:t>
            </a:r>
          </a:p>
          <a:p>
            <a:pPr marL="128360" indent="-128360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tabLst/>
            </a:pPr>
            <a:endParaRPr lang="de-DE" sz="1400" dirty="0"/>
          </a:p>
        </p:txBody>
      </p:sp>
      <p:sp>
        <p:nvSpPr>
          <p:cNvPr id="4" name="Gebogener Pfeil 3"/>
          <p:cNvSpPr/>
          <p:nvPr/>
        </p:nvSpPr>
        <p:spPr>
          <a:xfrm rot="4650699">
            <a:off x="4301881" y="2180833"/>
            <a:ext cx="536322" cy="5123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36684"/>
              <a:gd name="adj5" fmla="val 12500"/>
            </a:avLst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chemeClr val="tx2">
                <a:lumMod val="2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hangingPunct="0"/>
            <a:endParaRPr lang="de-DE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26355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920" y="900939"/>
            <a:ext cx="7845663" cy="3752880"/>
          </a:xfrm>
        </p:spPr>
        <p:txBody>
          <a:bodyPr anchor="t" anchorCtr="0">
            <a:normAutofit/>
          </a:bodyPr>
          <a:lstStyle/>
          <a:p>
            <a:pPr marL="182554" indent="-182554">
              <a:spcBef>
                <a:spcPts val="844"/>
              </a:spcBef>
              <a:tabLst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kern="0" dirty="0" smtClean="0">
                <a:solidFill>
                  <a:srgbClr val="002060"/>
                </a:solidFill>
              </a:rPr>
              <a:t>Allgemeine Parallelisierungsstrategien</a:t>
            </a:r>
          </a:p>
          <a:p>
            <a:pPr marL="182554" indent="-182554">
              <a:spcBef>
                <a:spcPts val="844"/>
              </a:spcBef>
              <a:tabLst/>
            </a:pPr>
            <a:r>
              <a:rPr lang="de-DE" b="1" kern="0" dirty="0">
                <a:solidFill>
                  <a:srgbClr val="002060"/>
                </a:solidFill>
              </a:rPr>
              <a:t> </a:t>
            </a:r>
            <a:r>
              <a:rPr lang="de-DE" b="1" kern="0" dirty="0" smtClean="0">
                <a:solidFill>
                  <a:srgbClr val="002060"/>
                </a:solidFill>
              </a:rPr>
              <a:t>Java und Parallelisierung</a:t>
            </a:r>
          </a:p>
          <a:p>
            <a:pPr marL="182554" indent="-182554">
              <a:spcBef>
                <a:spcPts val="844"/>
              </a:spcBef>
              <a:tabLst/>
            </a:pPr>
            <a:r>
              <a:rPr lang="de-DE" b="1" kern="0" dirty="0" smtClean="0">
                <a:solidFill>
                  <a:srgbClr val="002060"/>
                </a:solidFill>
              </a:rPr>
              <a:t> Einige Best Practices</a:t>
            </a:r>
          </a:p>
          <a:p>
            <a:pPr marL="182554" indent="-182554">
              <a:spcBef>
                <a:spcPts val="844"/>
              </a:spcBef>
              <a:tabLst/>
            </a:pPr>
            <a:r>
              <a:rPr lang="de-DE" b="1" kern="0" dirty="0" smtClean="0">
                <a:solidFill>
                  <a:srgbClr val="002060"/>
                </a:solidFill>
              </a:rPr>
              <a:t>Take Home Message</a:t>
            </a:r>
          </a:p>
          <a:p>
            <a:pPr marL="160346" indent="-182554">
              <a:spcBef>
                <a:spcPts val="844"/>
              </a:spcBef>
              <a:tabLst/>
            </a:pPr>
            <a:endParaRPr lang="de-DE" b="1" kern="0" dirty="0">
              <a:solidFill>
                <a:srgbClr val="0070C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2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1" y="217426"/>
            <a:ext cx="7804547" cy="511237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Parallele Java-Streams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501" y="825121"/>
            <a:ext cx="7845663" cy="560767"/>
          </a:xfrm>
        </p:spPr>
        <p:txBody>
          <a:bodyPr>
            <a:normAutofit/>
          </a:bodyPr>
          <a:lstStyle/>
          <a:p>
            <a:pPr marL="0" indent="0">
              <a:spcBef>
                <a:spcPts val="844"/>
              </a:spcBef>
              <a:buNone/>
              <a:tabLst/>
            </a:pPr>
            <a:r>
              <a:rPr lang="de-DE" sz="2400" kern="0" dirty="0" smtClean="0">
                <a:solidFill>
                  <a:srgbClr val="002060"/>
                </a:solidFill>
              </a:rPr>
              <a:t>Parallelisierung </a:t>
            </a:r>
            <a:r>
              <a:rPr lang="de-DE" sz="2400" kern="0" dirty="0">
                <a:solidFill>
                  <a:srgbClr val="002060"/>
                </a:solidFill>
              </a:rPr>
              <a:t>durch </a:t>
            </a:r>
            <a:r>
              <a:rPr lang="de-DE" sz="2400" kern="0" dirty="0" err="1" smtClean="0">
                <a:solidFill>
                  <a:srgbClr val="002060"/>
                </a:solidFill>
              </a:rPr>
              <a:t>Fork</a:t>
            </a:r>
            <a:r>
              <a:rPr lang="de-DE" sz="2400" kern="0" dirty="0" smtClean="0">
                <a:solidFill>
                  <a:srgbClr val="002060"/>
                </a:solidFill>
              </a:rPr>
              <a:t>/</a:t>
            </a:r>
            <a:r>
              <a:rPr lang="de-DE" sz="2400" kern="0" dirty="0" err="1" smtClean="0">
                <a:solidFill>
                  <a:srgbClr val="002060"/>
                </a:solidFill>
              </a:rPr>
              <a:t>Join</a:t>
            </a:r>
            <a:r>
              <a:rPr lang="de-DE" sz="2400" kern="0" dirty="0" smtClean="0">
                <a:solidFill>
                  <a:srgbClr val="002060"/>
                </a:solidFill>
              </a:rPr>
              <a:t>-Mechanismus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73442" y="2864615"/>
            <a:ext cx="1021676" cy="416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Daten-quelle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7489573" y="2857380"/>
            <a:ext cx="1021676" cy="416689"/>
          </a:xfrm>
          <a:prstGeom prst="roundRect">
            <a:avLst/>
          </a:prstGeom>
          <a:solidFill>
            <a:srgbClr val="CCCC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Ergebnis</a:t>
            </a:r>
          </a:p>
        </p:txBody>
      </p:sp>
      <p:sp>
        <p:nvSpPr>
          <p:cNvPr id="17" name="Rechteck 16"/>
          <p:cNvSpPr/>
          <p:nvPr/>
        </p:nvSpPr>
        <p:spPr>
          <a:xfrm>
            <a:off x="2042354" y="1574039"/>
            <a:ext cx="1342663" cy="2979033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Pfeil nach rechts 19"/>
          <p:cNvSpPr/>
          <p:nvPr/>
        </p:nvSpPr>
        <p:spPr>
          <a:xfrm>
            <a:off x="1695119" y="2988319"/>
            <a:ext cx="347233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3385016" y="1697743"/>
            <a:ext cx="483023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5210701" y="1697743"/>
            <a:ext cx="540891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>
            <a:off x="7093500" y="2987595"/>
            <a:ext cx="396072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868038" y="3310252"/>
            <a:ext cx="1342663" cy="416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Stream-verarbeitung</a:t>
            </a:r>
          </a:p>
        </p:txBody>
      </p:sp>
      <p:sp>
        <p:nvSpPr>
          <p:cNvPr id="26" name="Rechteck 25"/>
          <p:cNvSpPr/>
          <p:nvPr/>
        </p:nvSpPr>
        <p:spPr>
          <a:xfrm>
            <a:off x="3868038" y="4097321"/>
            <a:ext cx="1342663" cy="416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Stream-verarbeitung</a:t>
            </a:r>
          </a:p>
        </p:txBody>
      </p:sp>
      <p:sp>
        <p:nvSpPr>
          <p:cNvPr id="27" name="Rechteck 26"/>
          <p:cNvSpPr/>
          <p:nvPr/>
        </p:nvSpPr>
        <p:spPr>
          <a:xfrm>
            <a:off x="3868038" y="2358212"/>
            <a:ext cx="1342663" cy="416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Stream-verarbeitung</a:t>
            </a:r>
          </a:p>
        </p:txBody>
      </p:sp>
      <p:sp>
        <p:nvSpPr>
          <p:cNvPr id="28" name="Rechteck 27"/>
          <p:cNvSpPr/>
          <p:nvPr/>
        </p:nvSpPr>
        <p:spPr>
          <a:xfrm>
            <a:off x="3867285" y="1574039"/>
            <a:ext cx="1342663" cy="416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Stream-verarbeitung</a:t>
            </a:r>
          </a:p>
        </p:txBody>
      </p:sp>
      <p:sp>
        <p:nvSpPr>
          <p:cNvPr id="29" name="Pfeil nach rechts 28"/>
          <p:cNvSpPr/>
          <p:nvPr/>
        </p:nvSpPr>
        <p:spPr>
          <a:xfrm>
            <a:off x="3384262" y="2481917"/>
            <a:ext cx="483023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0" name="Pfeil nach rechts 29"/>
          <p:cNvSpPr/>
          <p:nvPr/>
        </p:nvSpPr>
        <p:spPr>
          <a:xfrm>
            <a:off x="3385016" y="3433956"/>
            <a:ext cx="483023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1" name="Pfeil nach rechts 30"/>
          <p:cNvSpPr/>
          <p:nvPr/>
        </p:nvSpPr>
        <p:spPr>
          <a:xfrm>
            <a:off x="3384260" y="4221026"/>
            <a:ext cx="483023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>
            <a:off x="5210701" y="2481916"/>
            <a:ext cx="540891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3" name="Pfeil nach rechts 32"/>
          <p:cNvSpPr/>
          <p:nvPr/>
        </p:nvSpPr>
        <p:spPr>
          <a:xfrm>
            <a:off x="5210701" y="3425265"/>
            <a:ext cx="540891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>
            <a:off x="5209949" y="4214527"/>
            <a:ext cx="540891" cy="1692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2126064" y="2885224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5" name="Abgerundetes Rechteck 34"/>
          <p:cNvSpPr/>
          <p:nvPr/>
        </p:nvSpPr>
        <p:spPr>
          <a:xfrm>
            <a:off x="2497830" y="2054755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/>
          <p:cNvSpPr/>
          <p:nvPr/>
        </p:nvSpPr>
        <p:spPr>
          <a:xfrm>
            <a:off x="2497830" y="3726940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7" name="Abgerundetes Rechteck 36"/>
          <p:cNvSpPr/>
          <p:nvPr/>
        </p:nvSpPr>
        <p:spPr>
          <a:xfrm>
            <a:off x="2997470" y="1679288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8" name="Abgerundetes Rechteck 37"/>
          <p:cNvSpPr/>
          <p:nvPr/>
        </p:nvSpPr>
        <p:spPr>
          <a:xfrm>
            <a:off x="3021033" y="2358212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39" name="Abgerundetes Rechteck 38"/>
          <p:cNvSpPr/>
          <p:nvPr/>
        </p:nvSpPr>
        <p:spPr>
          <a:xfrm>
            <a:off x="3021033" y="3351473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40" name="Abgerundetes Rechteck 39"/>
          <p:cNvSpPr/>
          <p:nvPr/>
        </p:nvSpPr>
        <p:spPr>
          <a:xfrm>
            <a:off x="3062369" y="4080367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cxnSp>
        <p:nvCxnSpPr>
          <p:cNvPr id="42" name="Gekrümmte Verbindung 41"/>
          <p:cNvCxnSpPr>
            <a:stCxn id="11" idx="0"/>
            <a:endCxn id="35" idx="1"/>
          </p:cNvCxnSpPr>
          <p:nvPr/>
        </p:nvCxnSpPr>
        <p:spPr>
          <a:xfrm rot="5400000" flipH="1" flipV="1">
            <a:off x="2036396" y="2423789"/>
            <a:ext cx="642737" cy="280134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krümmte Verbindung 49"/>
          <p:cNvCxnSpPr>
            <a:stCxn id="35" idx="0"/>
            <a:endCxn id="37" idx="1"/>
          </p:cNvCxnSpPr>
          <p:nvPr/>
        </p:nvCxnSpPr>
        <p:spPr>
          <a:xfrm rot="5400000" flipH="1" flipV="1">
            <a:off x="2699602" y="1756885"/>
            <a:ext cx="187733" cy="408008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krümmte Verbindung 52"/>
          <p:cNvCxnSpPr>
            <a:stCxn id="35" idx="2"/>
            <a:endCxn id="38" idx="1"/>
          </p:cNvCxnSpPr>
          <p:nvPr/>
        </p:nvCxnSpPr>
        <p:spPr>
          <a:xfrm rot="16200000" flipH="1">
            <a:off x="2747387" y="2272298"/>
            <a:ext cx="115724" cy="431570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krümmte Verbindung 55"/>
          <p:cNvCxnSpPr>
            <a:stCxn id="36" idx="2"/>
            <a:endCxn id="40" idx="1"/>
          </p:cNvCxnSpPr>
          <p:nvPr/>
        </p:nvCxnSpPr>
        <p:spPr>
          <a:xfrm rot="16200000" flipH="1">
            <a:off x="2743070" y="3948800"/>
            <a:ext cx="165694" cy="472906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krümmte Verbindung 67"/>
          <p:cNvCxnSpPr>
            <a:stCxn id="36" idx="0"/>
            <a:endCxn id="39" idx="1"/>
          </p:cNvCxnSpPr>
          <p:nvPr/>
        </p:nvCxnSpPr>
        <p:spPr>
          <a:xfrm rot="5400000" flipH="1" flipV="1">
            <a:off x="2711383" y="3417289"/>
            <a:ext cx="187733" cy="431570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krümmte Verbindung 75"/>
          <p:cNvCxnSpPr>
            <a:stCxn id="11" idx="2"/>
            <a:endCxn id="36" idx="1"/>
          </p:cNvCxnSpPr>
          <p:nvPr/>
        </p:nvCxnSpPr>
        <p:spPr>
          <a:xfrm rot="16200000" flipH="1">
            <a:off x="2030773" y="3447615"/>
            <a:ext cx="653982" cy="280134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hteck 78"/>
          <p:cNvSpPr/>
          <p:nvPr/>
        </p:nvSpPr>
        <p:spPr>
          <a:xfrm>
            <a:off x="5745944" y="1583442"/>
            <a:ext cx="1342663" cy="2979033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0" name="Abgerundetes Rechteck 79"/>
          <p:cNvSpPr/>
          <p:nvPr/>
        </p:nvSpPr>
        <p:spPr>
          <a:xfrm>
            <a:off x="6764825" y="2922003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81" name="Abgerundetes Rechteck 80"/>
          <p:cNvSpPr/>
          <p:nvPr/>
        </p:nvSpPr>
        <p:spPr>
          <a:xfrm>
            <a:off x="6396157" y="2019250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82" name="Abgerundetes Rechteck 81"/>
          <p:cNvSpPr/>
          <p:nvPr/>
        </p:nvSpPr>
        <p:spPr>
          <a:xfrm>
            <a:off x="6436290" y="3704831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83" name="Abgerundetes Rechteck 82"/>
          <p:cNvSpPr/>
          <p:nvPr/>
        </p:nvSpPr>
        <p:spPr>
          <a:xfrm>
            <a:off x="5914673" y="1716854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84" name="Abgerundetes Rechteck 83"/>
          <p:cNvSpPr/>
          <p:nvPr/>
        </p:nvSpPr>
        <p:spPr>
          <a:xfrm>
            <a:off x="5902821" y="2378823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85" name="Abgerundetes Rechteck 84"/>
          <p:cNvSpPr/>
          <p:nvPr/>
        </p:nvSpPr>
        <p:spPr>
          <a:xfrm>
            <a:off x="5918740" y="3322170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86" name="Abgerundetes Rechteck 85"/>
          <p:cNvSpPr/>
          <p:nvPr/>
        </p:nvSpPr>
        <p:spPr>
          <a:xfrm>
            <a:off x="5964928" y="4070587"/>
            <a:ext cx="183264" cy="3754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cxnSp>
        <p:nvCxnSpPr>
          <p:cNvPr id="87" name="Gekrümmte Verbindung 86"/>
          <p:cNvCxnSpPr>
            <a:stCxn id="81" idx="3"/>
            <a:endCxn id="80" idx="0"/>
          </p:cNvCxnSpPr>
          <p:nvPr/>
        </p:nvCxnSpPr>
        <p:spPr>
          <a:xfrm>
            <a:off x="6579422" y="2206983"/>
            <a:ext cx="277036" cy="715020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krümmte Verbindung 87"/>
          <p:cNvCxnSpPr>
            <a:endCxn id="81" idx="0"/>
          </p:cNvCxnSpPr>
          <p:nvPr/>
        </p:nvCxnSpPr>
        <p:spPr>
          <a:xfrm>
            <a:off x="6102006" y="1841042"/>
            <a:ext cx="385784" cy="178208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krümmte Verbindung 88"/>
          <p:cNvCxnSpPr>
            <a:stCxn id="84" idx="3"/>
            <a:endCxn id="81" idx="2"/>
          </p:cNvCxnSpPr>
          <p:nvPr/>
        </p:nvCxnSpPr>
        <p:spPr>
          <a:xfrm flipV="1">
            <a:off x="6086086" y="2394716"/>
            <a:ext cx="401705" cy="171840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krümmte Verbindung 89"/>
          <p:cNvCxnSpPr>
            <a:stCxn id="86" idx="3"/>
            <a:endCxn id="82" idx="2"/>
          </p:cNvCxnSpPr>
          <p:nvPr/>
        </p:nvCxnSpPr>
        <p:spPr>
          <a:xfrm flipV="1">
            <a:off x="6148193" y="4080298"/>
            <a:ext cx="379731" cy="178023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krümmte Verbindung 90"/>
          <p:cNvCxnSpPr>
            <a:stCxn id="85" idx="3"/>
            <a:endCxn id="82" idx="0"/>
          </p:cNvCxnSpPr>
          <p:nvPr/>
        </p:nvCxnSpPr>
        <p:spPr>
          <a:xfrm>
            <a:off x="6102005" y="3509903"/>
            <a:ext cx="425919" cy="194928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krümmte Verbindung 91"/>
          <p:cNvCxnSpPr>
            <a:stCxn id="82" idx="3"/>
            <a:endCxn id="80" idx="2"/>
          </p:cNvCxnSpPr>
          <p:nvPr/>
        </p:nvCxnSpPr>
        <p:spPr>
          <a:xfrm flipV="1">
            <a:off x="6619556" y="3297470"/>
            <a:ext cx="236903" cy="595095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14528" y="4801431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30435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Bemerkungen </a:t>
            </a:r>
            <a:r>
              <a:rPr lang="de-DE" dirty="0"/>
              <a:t>zu </a:t>
            </a:r>
            <a:r>
              <a:rPr lang="de-DE" dirty="0" smtClean="0"/>
              <a:t>Parallel-Streams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5120" y="873436"/>
            <a:ext cx="7845663" cy="3579503"/>
          </a:xfrm>
        </p:spPr>
        <p:txBody>
          <a:bodyPr>
            <a:normAutofit fontScale="77500" lnSpcReduction="20000"/>
          </a:bodyPr>
          <a:lstStyle/>
          <a:p>
            <a:pPr marL="361950" lvl="1" indent="-219075">
              <a:tabLst/>
            </a:pPr>
            <a:r>
              <a:rPr lang="de-DE" dirty="0" smtClean="0"/>
              <a:t>Stream-Verarbeitung </a:t>
            </a:r>
            <a:r>
              <a:rPr lang="de-DE" dirty="0"/>
              <a:t>muss „</a:t>
            </a:r>
            <a:r>
              <a:rPr lang="de-DE" dirty="0">
                <a:solidFill>
                  <a:srgbClr val="C00000"/>
                </a:solidFill>
              </a:rPr>
              <a:t>seiteneffektfrei</a:t>
            </a:r>
            <a:r>
              <a:rPr lang="de-DE" dirty="0" smtClean="0"/>
              <a:t>“ (</a:t>
            </a:r>
            <a:r>
              <a:rPr lang="de-DE" i="1" dirty="0" smtClean="0"/>
              <a:t>parallel </a:t>
            </a:r>
            <a:r>
              <a:rPr lang="de-DE" i="1" dirty="0" err="1" smtClean="0"/>
              <a:t>ready</a:t>
            </a:r>
            <a:r>
              <a:rPr lang="de-DE" dirty="0" smtClean="0"/>
              <a:t>) sein!</a:t>
            </a:r>
            <a:endParaRPr lang="de-DE" dirty="0" smtClean="0">
              <a:solidFill>
                <a:srgbClr val="C00000"/>
              </a:solidFill>
            </a:endParaRPr>
          </a:p>
          <a:p>
            <a:pPr marL="361950" lvl="1" indent="-219075">
              <a:tabLst/>
            </a:pPr>
            <a:r>
              <a:rPr lang="de-DE" dirty="0" smtClean="0"/>
              <a:t>Das </a:t>
            </a:r>
            <a:r>
              <a:rPr lang="de-DE" dirty="0" smtClean="0">
                <a:solidFill>
                  <a:srgbClr val="C00000"/>
                </a:solidFill>
              </a:rPr>
              <a:t>Speicherlayout</a:t>
            </a:r>
            <a:r>
              <a:rPr lang="de-DE" dirty="0" smtClean="0"/>
              <a:t> kann eine große Rolle spielen</a:t>
            </a:r>
          </a:p>
          <a:p>
            <a:pPr marL="361950" lvl="1" indent="-219075">
              <a:tabLst/>
            </a:pPr>
            <a:r>
              <a:rPr lang="de-DE" dirty="0" smtClean="0"/>
              <a:t>Parallelisierung lohnt sich nur</a:t>
            </a:r>
          </a:p>
          <a:p>
            <a:pPr marL="505950" lvl="2" indent="-219075">
              <a:tabLst/>
            </a:pPr>
            <a:r>
              <a:rPr lang="de-DE" dirty="0" smtClean="0"/>
              <a:t>wenn </a:t>
            </a:r>
            <a:r>
              <a:rPr lang="de-DE" dirty="0" smtClean="0">
                <a:solidFill>
                  <a:srgbClr val="C00000"/>
                </a:solidFill>
              </a:rPr>
              <a:t>Datenquelle effizient gesplittet </a:t>
            </a:r>
            <a:r>
              <a:rPr lang="de-DE" dirty="0" smtClean="0"/>
              <a:t>werden kann</a:t>
            </a:r>
          </a:p>
          <a:p>
            <a:pPr marL="505950" lvl="2" indent="-219075">
              <a:tabLst/>
            </a:pPr>
            <a:r>
              <a:rPr lang="de-DE" dirty="0"/>
              <a:t>wenn </a:t>
            </a:r>
            <a:r>
              <a:rPr lang="de-DE" dirty="0">
                <a:solidFill>
                  <a:srgbClr val="C00000"/>
                </a:solidFill>
              </a:rPr>
              <a:t>effizient „reduziert“ bzw. „gesammelt“ </a:t>
            </a:r>
            <a:r>
              <a:rPr lang="de-DE" dirty="0"/>
              <a:t>werden </a:t>
            </a:r>
            <a:r>
              <a:rPr lang="de-DE" dirty="0" smtClean="0"/>
              <a:t>kann</a:t>
            </a:r>
          </a:p>
          <a:p>
            <a:pPr marL="505950" lvl="2" indent="-219075">
              <a:tabLst/>
            </a:pPr>
            <a:r>
              <a:rPr lang="de-DE" dirty="0"/>
              <a:t>w</a:t>
            </a:r>
            <a:r>
              <a:rPr lang="de-DE" dirty="0" smtClean="0"/>
              <a:t>enn </a:t>
            </a:r>
            <a:r>
              <a:rPr lang="de-DE" dirty="0" smtClean="0">
                <a:solidFill>
                  <a:srgbClr val="C00000"/>
                </a:solidFill>
              </a:rPr>
              <a:t>genügend Arbeit (Daten) vorhanden </a:t>
            </a:r>
            <a:r>
              <a:rPr lang="de-DE" dirty="0" smtClean="0"/>
              <a:t>ist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361950" lvl="1" indent="-219075">
              <a:tabLst/>
            </a:pPr>
            <a:r>
              <a:rPr lang="de-DE" dirty="0"/>
              <a:t>Sowohl in den Split-Prozess als auch in den </a:t>
            </a:r>
            <a:r>
              <a:rPr lang="de-DE" dirty="0" err="1"/>
              <a:t>Reduce</a:t>
            </a:r>
            <a:r>
              <a:rPr lang="de-DE" dirty="0"/>
              <a:t>/</a:t>
            </a:r>
            <a:r>
              <a:rPr lang="de-DE" dirty="0" err="1"/>
              <a:t>Collect</a:t>
            </a:r>
            <a:r>
              <a:rPr lang="de-DE" dirty="0"/>
              <a:t>-Prozess kann „eingegriffen“ werden</a:t>
            </a:r>
          </a:p>
          <a:p>
            <a:pPr marL="470563" lvl="2" indent="-182563">
              <a:tabLst/>
            </a:pPr>
            <a:r>
              <a:rPr lang="de-DE" dirty="0"/>
              <a:t>Benutzerdefinierte </a:t>
            </a:r>
            <a:r>
              <a:rPr lang="de-DE" dirty="0" err="1"/>
              <a:t>Spliteratoren</a:t>
            </a:r>
            <a:r>
              <a:rPr lang="de-DE" dirty="0"/>
              <a:t> bzw. </a:t>
            </a:r>
            <a:r>
              <a:rPr lang="de-DE" dirty="0" err="1"/>
              <a:t>Collectoren</a:t>
            </a:r>
            <a:endParaRPr lang="de-DE" dirty="0"/>
          </a:p>
          <a:p>
            <a:pPr marL="505950" lvl="2" indent="-219075">
              <a:tabLst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28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Paralleles IO (Variante 2)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21551" y="900940"/>
            <a:ext cx="8039329" cy="3899770"/>
          </a:xfrm>
        </p:spPr>
        <p:txBody>
          <a:bodyPr anchor="t" anchorCtr="0">
            <a:noAutofit/>
          </a:bodyPr>
          <a:lstStyle/>
          <a:p>
            <a:pPr marL="266700" indent="-266700">
              <a:spcBef>
                <a:spcPts val="0"/>
              </a:spcBef>
              <a:tabLst/>
            </a:pPr>
            <a:r>
              <a:rPr lang="de-DE" sz="2000" kern="0" dirty="0" smtClean="0"/>
              <a:t>Mit parallelen Streams, aber eigenem Threadpool (</a:t>
            </a:r>
            <a:r>
              <a:rPr lang="de-DE" sz="2000" kern="0" dirty="0" err="1" smtClean="0"/>
              <a:t>Executor</a:t>
            </a:r>
            <a:r>
              <a:rPr lang="de-DE" sz="2000" kern="0" dirty="0" smtClean="0"/>
              <a:t>)</a:t>
            </a:r>
            <a:endParaRPr lang="de-DE" sz="2000" kern="0" dirty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23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/>
            </a:pPr>
            <a:endParaRPr lang="de-DE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 smtClean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 smtClean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b="1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12775" y="1295780"/>
            <a:ext cx="7879500" cy="3754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List&lt;URL&gt;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urls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getURLs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GB" sz="1400" dirty="0" err="1">
                <a:solidFill>
                  <a:srgbClr val="000000"/>
                </a:solidFill>
                <a:latin typeface="Consolas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maxThreads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...;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 err="1">
                <a:solidFill>
                  <a:srgbClr val="000000"/>
                </a:solidFill>
                <a:latin typeface="Consolas"/>
              </a:rPr>
              <a:t>ForkJoinPool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 pool = new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ForkJoinPool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( </a:t>
            </a:r>
            <a:r>
              <a:rPr lang="en-GB" sz="1400" dirty="0" err="1" smtClean="0">
                <a:solidFill>
                  <a:srgbClr val="000000"/>
                </a:solidFill>
                <a:latin typeface="Consolas"/>
              </a:rPr>
              <a:t>Math.min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urls.size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(),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maxThreads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endParaRPr lang="de-DE" sz="1400" dirty="0" smtClean="0">
              <a:solidFill>
                <a:srgbClr val="000000"/>
              </a:solidFill>
              <a:latin typeface="Consolas"/>
            </a:endParaRPr>
          </a:p>
          <a:p>
            <a:r>
              <a:rPr lang="de-DE" sz="1400" b="1" dirty="0">
                <a:solidFill>
                  <a:srgbClr val="C00000"/>
                </a:solidFill>
                <a:latin typeface="Consolas"/>
              </a:rPr>
              <a:t>// Asynchrones </a:t>
            </a:r>
            <a:r>
              <a:rPr lang="de-DE" sz="1400" b="1" dirty="0" smtClean="0">
                <a:solidFill>
                  <a:srgbClr val="C00000"/>
                </a:solidFill>
                <a:latin typeface="Consolas"/>
              </a:rPr>
              <a:t>IO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 err="1">
                <a:solidFill>
                  <a:srgbClr val="000000"/>
                </a:solidFill>
                <a:latin typeface="Consolas"/>
              </a:rPr>
              <a:t>ForkJoinTask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&lt;List&lt;String&gt;&gt; task =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pool.submit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() -&gt; 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urls.parallelStream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.map(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url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 -&gt; request(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url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) 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.map( page -&gt; parse(page) 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.collect(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toList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 )  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);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endParaRPr lang="en-GB" sz="14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    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List&lt;String&gt; result =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task.join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();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   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 err="1">
                <a:solidFill>
                  <a:srgbClr val="000000"/>
                </a:solidFill>
                <a:latin typeface="Consolas"/>
              </a:rPr>
              <a:t>pool.shutdown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endParaRPr lang="de-DE" sz="1400" dirty="0">
              <a:solidFill>
                <a:srgbClr val="000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4095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Benutzerdefinierte </a:t>
            </a:r>
            <a:r>
              <a:rPr lang="de-DE" dirty="0" err="1" smtClean="0"/>
              <a:t>Collectoren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21551" y="900940"/>
            <a:ext cx="8039329" cy="3899770"/>
          </a:xfrm>
        </p:spPr>
        <p:txBody>
          <a:bodyPr anchor="t" anchorCtr="0">
            <a:noAutofit/>
          </a:bodyPr>
          <a:lstStyle/>
          <a:p>
            <a:pPr marL="266700" indent="-266700">
              <a:spcBef>
                <a:spcPts val="0"/>
              </a:spcBef>
              <a:tabLst/>
            </a:pPr>
            <a:r>
              <a:rPr lang="de-DE" sz="2000" b="1" kern="0" dirty="0" smtClean="0"/>
              <a:t>Beispiel:</a:t>
            </a:r>
            <a:r>
              <a:rPr lang="de-DE" sz="2000" kern="0" dirty="0" smtClean="0"/>
              <a:t> Bestimme den Bestand der einzelnen Kategorien. </a:t>
            </a:r>
          </a:p>
          <a:p>
            <a:pPr marL="410700" lvl="1" indent="-266700">
              <a:spcBef>
                <a:spcPts val="0"/>
              </a:spcBef>
              <a:tabLst/>
            </a:pPr>
            <a:r>
              <a:rPr lang="de-DE" sz="1800" kern="0" dirty="0" smtClean="0"/>
              <a:t>Es gibt verschiedene Produkte, die jeweils einer Kategorie zugeordnet sind</a:t>
            </a:r>
            <a:endParaRPr lang="de-DE" sz="1800" kern="0" dirty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23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/>
            </a:pPr>
            <a:endParaRPr lang="de-DE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 smtClean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 smtClean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b="1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16581" y="1770728"/>
            <a:ext cx="4352060" cy="27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Formulierung mit Streams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21551" y="900940"/>
            <a:ext cx="8039329" cy="3899770"/>
          </a:xfrm>
        </p:spPr>
        <p:txBody>
          <a:bodyPr anchor="t" anchorCtr="0">
            <a:noAutofit/>
          </a:bodyPr>
          <a:lstStyle/>
          <a:p>
            <a:pPr marL="266700" indent="-266700">
              <a:spcBef>
                <a:spcPts val="0"/>
              </a:spcBef>
              <a:tabLst/>
            </a:pPr>
            <a:r>
              <a:rPr lang="de-DE" sz="2000" kern="0" dirty="0" smtClean="0"/>
              <a:t>Naive Lösung (entspricht dem Bild)</a:t>
            </a:r>
            <a:endParaRPr lang="de-DE" sz="2000" kern="0" dirty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23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/>
            </a:pPr>
            <a:endParaRPr lang="de-DE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 smtClean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 smtClean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b="1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0375" y="1280216"/>
            <a:ext cx="8296212" cy="35702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endParaRPr lang="de-DE" sz="1600" dirty="0" smtClean="0">
              <a:solidFill>
                <a:srgbClr val="000000"/>
              </a:solidFill>
              <a:latin typeface="Consolas"/>
            </a:endParaRP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List&lt;Produkt&gt;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produkte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...;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 </a:t>
            </a:r>
          </a:p>
          <a:p>
            <a:r>
              <a:rPr lang="de-DE" sz="1400" dirty="0" err="1">
                <a:solidFill>
                  <a:srgbClr val="000000"/>
                </a:solidFill>
                <a:latin typeface="Consolas"/>
              </a:rPr>
              <a:t>Map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&lt;Kategorie, List&lt;Produkt&gt;&gt;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kategorieMap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produkte.stream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.collect(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Collectors.groupingBy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Produkt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::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getKategorie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) );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 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de-DE" sz="1400" dirty="0" err="1">
                <a:solidFill>
                  <a:srgbClr val="000000"/>
                </a:solidFill>
                <a:latin typeface="Consolas"/>
              </a:rPr>
              <a:t>Map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&lt;Kategorie, Integer&gt;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kategorieSum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kategorieMap.entrySet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()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            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.stream()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 .collect(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Collectors.toMap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   entry -&gt;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entry.getKey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(),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   entry -&gt;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entry.getValue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                 .stream()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                 .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mapToInt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Produkt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::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getMenge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 ).sum()));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6563257" y="1071846"/>
            <a:ext cx="1829844" cy="123989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606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kern="0" dirty="0"/>
              <a:t>Downstream Collection</a:t>
            </a:r>
            <a:endParaRPr lang="de-DE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7282" y="1512297"/>
            <a:ext cx="8296212" cy="2031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endParaRPr lang="de-DE" sz="1400" dirty="0" smtClean="0">
              <a:solidFill>
                <a:srgbClr val="000000"/>
              </a:solidFill>
              <a:latin typeface="Consolas"/>
            </a:endParaRP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List&lt;Produkt&gt;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produkte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...;</a:t>
            </a:r>
          </a:p>
          <a:p>
            <a:endParaRPr lang="de-DE" sz="1400" dirty="0" smtClean="0">
              <a:solidFill>
                <a:srgbClr val="000000"/>
              </a:solidFill>
              <a:latin typeface="Consolas"/>
            </a:endParaRPr>
          </a:p>
          <a:p>
            <a:r>
              <a:rPr lang="de-DE" sz="1400" dirty="0" err="1" smtClean="0">
                <a:solidFill>
                  <a:srgbClr val="000000"/>
                </a:solidFill>
                <a:latin typeface="Consolas"/>
              </a:rPr>
              <a:t>Map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&lt;Kategorie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, Integer&gt; 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kategorieMap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produkte.stream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()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.collect(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Collectors.groupingBy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( 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                       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Produkt::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getKategorie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, 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                     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Collectors.summingInt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 Produkt::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getMenge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)) );</a:t>
            </a:r>
          </a:p>
          <a:p>
            <a:endParaRPr lang="de-DE" sz="1400" dirty="0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6470423" y="1071846"/>
            <a:ext cx="1922677" cy="123989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795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kern="0" dirty="0" smtClean="0"/>
              <a:t>Benutzerdefinierter </a:t>
            </a:r>
            <a:r>
              <a:rPr lang="de-DE" kern="0" dirty="0" err="1"/>
              <a:t>Collector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21551" y="900940"/>
            <a:ext cx="8039329" cy="3899770"/>
          </a:xfrm>
        </p:spPr>
        <p:txBody>
          <a:bodyPr anchor="t" anchorCtr="0">
            <a:noAutofit/>
          </a:bodyPr>
          <a:lstStyle/>
          <a:p>
            <a:pPr marL="410700" lvl="1" indent="-266700">
              <a:spcBef>
                <a:spcPts val="0"/>
              </a:spcBef>
              <a:tabLst/>
            </a:pPr>
            <a:r>
              <a:rPr lang="de-DE" sz="2000" kern="0" dirty="0" smtClean="0"/>
              <a:t>Gruppierung und Summation können </a:t>
            </a:r>
            <a:r>
              <a:rPr lang="de-DE" sz="2000" kern="0" dirty="0" err="1" smtClean="0"/>
              <a:t>zusammenngefasst</a:t>
            </a:r>
            <a:r>
              <a:rPr lang="de-DE" sz="2000" kern="0" dirty="0" smtClean="0"/>
              <a:t> werden</a:t>
            </a:r>
            <a:endParaRPr lang="de-DE" sz="2000" kern="0" dirty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23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/>
            </a:pPr>
            <a:endParaRPr lang="de-DE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 smtClean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 smtClean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b="1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21551" y="1411870"/>
            <a:ext cx="7545167" cy="3323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class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ProduktCollector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implements  Collector&lt;...&gt;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{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  public 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Supplier&lt;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[]&gt; supplier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()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{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return () -&gt; new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[3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]; 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nsolas"/>
              </a:rPr>
              <a:t>// </a:t>
            </a:r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nsolas"/>
              </a:rPr>
              <a:t>Drei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nsolas"/>
              </a:rPr>
              <a:t> </a:t>
            </a:r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nsolas"/>
              </a:rPr>
              <a:t>Kategorien</a:t>
            </a:r>
            <a:endParaRPr lang="de-DE" sz="1400" b="1" dirty="0">
              <a:solidFill>
                <a:schemeClr val="accent2">
                  <a:lumMod val="75000"/>
                </a:schemeClr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}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 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  public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BiConsumer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[],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Produkt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&gt; accumulator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()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{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return (array,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produkt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) -&gt;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{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nsolas"/>
              </a:rPr>
              <a:t>//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nsolas"/>
              </a:rPr>
              <a:t>Zählt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nsolas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nsolas"/>
              </a:rPr>
              <a:t>Kategorien</a:t>
            </a: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  <a:latin typeface="Consolas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};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}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 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public 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BinaryOperator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[]&gt; combiner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() 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{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    return (</a:t>
            </a:r>
            <a:r>
              <a:rPr lang="en-GB" sz="1400" dirty="0" err="1">
                <a:solidFill>
                  <a:srgbClr val="000000"/>
                </a:solidFill>
                <a:latin typeface="Consolas"/>
              </a:rPr>
              <a:t>left,right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) -&gt; 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{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nsolas"/>
              </a:rPr>
              <a:t>// </a:t>
            </a: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  <a:latin typeface="Consolas"/>
              </a:rPr>
              <a:t>Vereinigt Teilergebnisse  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};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GB" sz="1400" dirty="0">
                <a:solidFill>
                  <a:srgbClr val="000000"/>
                </a:solidFill>
                <a:latin typeface="Consolas"/>
              </a:rPr>
              <a:t>}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GB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...</a:t>
            </a:r>
            <a:endParaRPr lang="de-DE" sz="1400" dirty="0">
              <a:solidFill>
                <a:srgbClr val="000000"/>
              </a:solidFill>
              <a:latin typeface="Consolas"/>
            </a:endParaRP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} </a:t>
            </a:r>
          </a:p>
        </p:txBody>
      </p:sp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7050626" y="1691199"/>
            <a:ext cx="1869313" cy="123989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Pfeil nach rechts 2"/>
          <p:cNvSpPr/>
          <p:nvPr/>
        </p:nvSpPr>
        <p:spPr>
          <a:xfrm rot="1859769">
            <a:off x="7642205" y="2125526"/>
            <a:ext cx="496561" cy="186211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&quot;Nein&quot;-Symbol 4"/>
          <p:cNvSpPr/>
          <p:nvPr/>
        </p:nvSpPr>
        <p:spPr>
          <a:xfrm>
            <a:off x="7180593" y="2276251"/>
            <a:ext cx="719450" cy="553241"/>
          </a:xfrm>
          <a:prstGeom prst="noSmoking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kern="0" dirty="0" smtClean="0"/>
              <a:t>Benchmark</a:t>
            </a:r>
            <a:endParaRPr lang="de-DE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1819517" y="880499"/>
            <a:ext cx="6246581" cy="389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" y="1685041"/>
            <a:ext cx="9144001" cy="994819"/>
          </a:xfrm>
        </p:spPr>
        <p:txBody>
          <a:bodyPr/>
          <a:lstStyle/>
          <a:p>
            <a:pPr algn="ctr"/>
            <a:r>
              <a:rPr lang="de-DE" sz="4000" dirty="0" smtClean="0"/>
              <a:t>Beispiel</a:t>
            </a:r>
            <a:br>
              <a:rPr lang="de-DE" sz="4000" dirty="0" smtClean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 smtClean="0"/>
              <a:t>Bildkompression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461250" y="120253"/>
            <a:ext cx="1612900" cy="665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2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kern="0" dirty="0" smtClean="0"/>
              <a:t>Prinzip der 2D-FFT</a:t>
            </a:r>
            <a:endParaRPr lang="de-DE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63" y="1014790"/>
            <a:ext cx="7137076" cy="302018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19114" y="4055463"/>
            <a:ext cx="715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Abbildung aus: </a:t>
            </a:r>
            <a:r>
              <a:rPr lang="de-DE" sz="1200" dirty="0" err="1" smtClean="0"/>
              <a:t>Brunton</a:t>
            </a:r>
            <a:r>
              <a:rPr lang="de-DE" sz="1200" dirty="0" smtClean="0"/>
              <a:t> und </a:t>
            </a:r>
            <a:r>
              <a:rPr lang="de-DE" sz="1200" dirty="0" err="1" smtClean="0"/>
              <a:t>Kutz</a:t>
            </a:r>
            <a:r>
              <a:rPr lang="de-DE" sz="1200" dirty="0" smtClean="0"/>
              <a:t>, </a:t>
            </a:r>
            <a:r>
              <a:rPr lang="de-DE" sz="1200" i="1" dirty="0" smtClean="0"/>
              <a:t>Data-</a:t>
            </a:r>
            <a:r>
              <a:rPr lang="de-DE" sz="1200" i="1" dirty="0" err="1" smtClean="0"/>
              <a:t>Driven</a:t>
            </a:r>
            <a:r>
              <a:rPr lang="de-DE" sz="1200" i="1" dirty="0" smtClean="0"/>
              <a:t> Science </a:t>
            </a:r>
            <a:r>
              <a:rPr lang="de-DE" sz="1200" i="1" dirty="0" err="1" smtClean="0"/>
              <a:t>and</a:t>
            </a:r>
            <a:r>
              <a:rPr lang="de-DE" sz="1200" i="1" dirty="0" smtClean="0"/>
              <a:t> Engineering</a:t>
            </a:r>
            <a:r>
              <a:rPr lang="de-DE" sz="1200" dirty="0" smtClean="0"/>
              <a:t>, Cambridge University Press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968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1880335"/>
            <a:ext cx="9144001" cy="994819"/>
          </a:xfrm>
        </p:spPr>
        <p:txBody>
          <a:bodyPr/>
          <a:lstStyle/>
          <a:p>
            <a:pPr algn="ctr"/>
            <a:r>
              <a:rPr lang="de-DE" sz="4000" dirty="0" smtClean="0"/>
              <a:t>Parallelisierungsstrategien</a:t>
            </a:r>
            <a:br>
              <a:rPr lang="de-DE" sz="4000" dirty="0" smtClean="0"/>
            </a:b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kern="0" dirty="0" smtClean="0"/>
              <a:t>2D-FFT-Bildkompression</a:t>
            </a:r>
            <a:endParaRPr lang="de-DE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1" y="1164542"/>
            <a:ext cx="1980343" cy="13202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25" y="1247786"/>
            <a:ext cx="2404800" cy="10815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598" y="1170062"/>
            <a:ext cx="1956029" cy="131470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645" y="3245843"/>
            <a:ext cx="1453657" cy="14501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1937" y="3238325"/>
            <a:ext cx="1426076" cy="145018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570" y="3302520"/>
            <a:ext cx="1980343" cy="1321797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>
            <a:off x="2959824" y="1695612"/>
            <a:ext cx="461947" cy="24981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5681027" y="1663646"/>
            <a:ext cx="461947" cy="24981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10800000">
            <a:off x="5833427" y="3788822"/>
            <a:ext cx="461947" cy="24981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10800000">
            <a:off x="3014577" y="3846032"/>
            <a:ext cx="461947" cy="24981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5400000">
            <a:off x="7183743" y="2632033"/>
            <a:ext cx="524274" cy="24981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Verbesserungspotential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21551" y="900940"/>
            <a:ext cx="8039329" cy="3899770"/>
          </a:xfrm>
        </p:spPr>
        <p:txBody>
          <a:bodyPr anchor="t" anchorCtr="0">
            <a:noAutofit/>
          </a:bodyPr>
          <a:lstStyle/>
          <a:p>
            <a:pPr marL="266700" indent="-266700">
              <a:spcBef>
                <a:spcPts val="0"/>
              </a:spcBef>
              <a:tabLst/>
            </a:pPr>
            <a:r>
              <a:rPr lang="de-DE" sz="2000" kern="0" dirty="0" smtClean="0"/>
              <a:t>Programmstart</a:t>
            </a:r>
          </a:p>
          <a:p>
            <a:pPr marL="266700" indent="-266700">
              <a:spcBef>
                <a:spcPts val="0"/>
              </a:spcBef>
              <a:tabLst/>
            </a:pPr>
            <a:r>
              <a:rPr lang="de-DE" sz="2000" kern="0" dirty="0" smtClean="0"/>
              <a:t>Anzeige </a:t>
            </a:r>
            <a:r>
              <a:rPr lang="de-DE" sz="2000" kern="0" dirty="0"/>
              <a:t>der </a:t>
            </a:r>
            <a:r>
              <a:rPr lang="de-DE" sz="2000" kern="0" dirty="0" smtClean="0"/>
              <a:t>Vorschaubilder</a:t>
            </a:r>
          </a:p>
          <a:p>
            <a:pPr marL="266700" indent="-266700">
              <a:spcBef>
                <a:spcPts val="0"/>
              </a:spcBef>
              <a:tabLst/>
            </a:pPr>
            <a:r>
              <a:rPr lang="de-DE" sz="2000" kern="0" dirty="0" smtClean="0"/>
              <a:t>Berechnung der Bildkompression</a:t>
            </a:r>
          </a:p>
          <a:p>
            <a:pPr marL="266700" indent="-266700">
              <a:spcBef>
                <a:spcPts val="0"/>
              </a:spcBef>
              <a:tabLst/>
            </a:pPr>
            <a:r>
              <a:rPr lang="de-DE" sz="2000" kern="0" dirty="0" smtClean="0"/>
              <a:t>Reaktivität der Anwendung</a:t>
            </a:r>
            <a:endParaRPr lang="de-DE" sz="2000" kern="0" dirty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/>
            </a:pPr>
            <a:endParaRPr lang="de-DE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 smtClean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dirty="0" smtClean="0"/>
          </a:p>
          <a:p>
            <a:pPr marL="0" indent="0">
              <a:spcBef>
                <a:spcPts val="0"/>
              </a:spcBef>
              <a:buNone/>
              <a:tabLst/>
            </a:pPr>
            <a:endParaRPr lang="de-DE" sz="1600" b="1" dirty="0"/>
          </a:p>
        </p:txBody>
      </p:sp>
      <p:sp>
        <p:nvSpPr>
          <p:cNvPr id="10" name="Pfeil nach rechts 9"/>
          <p:cNvSpPr/>
          <p:nvPr/>
        </p:nvSpPr>
        <p:spPr>
          <a:xfrm>
            <a:off x="3755531" y="3539241"/>
            <a:ext cx="549275" cy="247650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 flipH="1">
            <a:off x="7578017" y="2796788"/>
            <a:ext cx="552450" cy="247650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50" y="2287473"/>
            <a:ext cx="2997745" cy="2148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Pfeil nach rechts 12"/>
          <p:cNvSpPr/>
          <p:nvPr/>
        </p:nvSpPr>
        <p:spPr>
          <a:xfrm>
            <a:off x="3755531" y="2672963"/>
            <a:ext cx="549275" cy="247650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803039" y="4465079"/>
            <a:ext cx="4985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Beispiel</a:t>
            </a:r>
            <a:r>
              <a:rPr lang="de-DE" sz="1200" dirty="0" smtClean="0"/>
              <a:t>: </a:t>
            </a:r>
            <a:r>
              <a:rPr lang="de-DE" sz="1200" dirty="0">
                <a:hlinkClick r:id="rId4"/>
              </a:rPr>
              <a:t>https://</a:t>
            </a:r>
            <a:r>
              <a:rPr lang="de-DE" sz="1200" dirty="0" smtClean="0">
                <a:hlinkClick r:id="rId4"/>
              </a:rPr>
              <a:t>github.com/hettel/ImageCompression-CaseStudy</a:t>
            </a:r>
            <a:r>
              <a:rPr lang="de-DE" sz="1200" dirty="0" smtClean="0"/>
              <a:t>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666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Asynchrone Initialisierung der Hardware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21550" y="830850"/>
            <a:ext cx="7879500" cy="3631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de-DE" sz="1200" dirty="0" smtClean="0">
                <a:solidFill>
                  <a:srgbClr val="7F0055"/>
                </a:solidFill>
                <a:latin typeface="Consolas"/>
              </a:rPr>
              <a:t>private</a:t>
            </a:r>
            <a:r>
              <a:rPr lang="de-DE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nsolas"/>
              </a:rPr>
              <a:t>CpuInfoPublisher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sz="1200" dirty="0" err="1">
                <a:solidFill>
                  <a:srgbClr val="0000C0"/>
                </a:solidFill>
                <a:latin typeface="Consolas"/>
              </a:rPr>
              <a:t>publisher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; </a:t>
            </a:r>
            <a:endParaRPr lang="de-DE" sz="1200" dirty="0" smtClean="0">
              <a:solidFill>
                <a:srgbClr val="000000"/>
              </a:solidFill>
              <a:latin typeface="Consolas"/>
            </a:endParaRPr>
          </a:p>
          <a:p>
            <a:endParaRPr lang="de-DE" sz="1200" dirty="0" smtClean="0">
              <a:solidFill>
                <a:srgbClr val="000000"/>
              </a:solidFill>
              <a:latin typeface="Consolas"/>
            </a:endParaRPr>
          </a:p>
          <a:p>
            <a:r>
              <a:rPr lang="de-DE" sz="12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de-DE" sz="1200" dirty="0" smtClean="0">
                <a:solidFill>
                  <a:srgbClr val="646464"/>
                </a:solidFill>
                <a:latin typeface="Consolas"/>
              </a:rPr>
              <a:t>@</a:t>
            </a:r>
            <a:r>
              <a:rPr lang="de-DE" sz="1200" dirty="0" err="1">
                <a:solidFill>
                  <a:srgbClr val="646464"/>
                </a:solidFill>
                <a:latin typeface="Consolas"/>
              </a:rPr>
              <a:t>Override</a:t>
            </a:r>
            <a:endParaRPr lang="de-DE" sz="1200" dirty="0">
              <a:solidFill>
                <a:srgbClr val="646464"/>
              </a:solidFill>
              <a:latin typeface="Consolas"/>
            </a:endParaRP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de-DE" sz="1200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sz="1200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nsolas"/>
              </a:rPr>
              <a:t>initialize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(URL </a:t>
            </a:r>
            <a:r>
              <a:rPr lang="de-DE" sz="1200" dirty="0" err="1">
                <a:solidFill>
                  <a:srgbClr val="6A3E3E"/>
                </a:solidFill>
                <a:latin typeface="Consolas"/>
              </a:rPr>
              <a:t>location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de-DE" sz="1200" dirty="0" err="1">
                <a:solidFill>
                  <a:srgbClr val="000000"/>
                </a:solidFill>
                <a:latin typeface="Consolas"/>
              </a:rPr>
              <a:t>ResourceBundle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sz="1200" dirty="0" err="1">
                <a:solidFill>
                  <a:srgbClr val="6A3E3E"/>
                </a:solidFill>
                <a:latin typeface="Consolas"/>
              </a:rPr>
              <a:t>resources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{   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dirty="0" err="1">
                <a:solidFill>
                  <a:srgbClr val="0000C0"/>
                </a:solidFill>
                <a:latin typeface="Consolas"/>
              </a:rPr>
              <a:t>clusterCount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.addAll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(1, 2, 3, 4, 5, 6, 7, 8, 9);</a:t>
            </a: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de-DE" sz="1200" dirty="0" smtClean="0">
                <a:solidFill>
                  <a:srgbClr val="0000C0"/>
                </a:solidFill>
                <a:latin typeface="Consolas"/>
              </a:rPr>
              <a:t>...</a:t>
            </a:r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de-DE" sz="1200" dirty="0" err="1">
                <a:solidFill>
                  <a:srgbClr val="0000C0"/>
                </a:solidFill>
                <a:latin typeface="Consolas"/>
              </a:rPr>
              <a:t>cpuLoadBar</a:t>
            </a:r>
            <a:r>
              <a:rPr lang="de-DE" sz="1200" dirty="0" err="1">
                <a:solidFill>
                  <a:srgbClr val="000000"/>
                </a:solidFill>
                <a:latin typeface="Consolas"/>
              </a:rPr>
              <a:t>.setFill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de-DE" sz="1200" dirty="0" err="1">
                <a:solidFill>
                  <a:srgbClr val="000000"/>
                </a:solidFill>
                <a:latin typeface="Consolas"/>
              </a:rPr>
              <a:t>Color.</a:t>
            </a:r>
            <a:r>
              <a:rPr lang="de-DE" sz="1200" i="1" dirty="0" err="1">
                <a:solidFill>
                  <a:srgbClr val="0000C0"/>
                </a:solidFill>
                <a:latin typeface="Consolas"/>
              </a:rPr>
              <a:t>GREEN</a:t>
            </a:r>
            <a:r>
              <a:rPr lang="de-DE" sz="12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  </a:t>
            </a: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de-DE" sz="1200" b="1" dirty="0" err="1">
                <a:solidFill>
                  <a:srgbClr val="C00000"/>
                </a:solidFill>
                <a:latin typeface="Consolas"/>
              </a:rPr>
              <a:t>CompletableFuture.</a:t>
            </a:r>
            <a:r>
              <a:rPr lang="de-DE" sz="1200" b="1" i="1" dirty="0" err="1">
                <a:solidFill>
                  <a:srgbClr val="C00000"/>
                </a:solidFill>
                <a:latin typeface="Consolas"/>
              </a:rPr>
              <a:t>runAsync</a:t>
            </a:r>
            <a:r>
              <a:rPr lang="de-DE" sz="1200" b="1" i="1" dirty="0">
                <a:solidFill>
                  <a:srgbClr val="C00000"/>
                </a:solidFill>
                <a:latin typeface="Consolas"/>
              </a:rPr>
              <a:t>(</a:t>
            </a:r>
            <a:r>
              <a:rPr lang="de-DE" sz="1200" i="1" dirty="0">
                <a:solidFill>
                  <a:srgbClr val="000000"/>
                </a:solidFill>
                <a:latin typeface="Consolas"/>
              </a:rPr>
              <a:t> () -&gt;</a:t>
            </a: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  {</a:t>
            </a: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de-DE" sz="1200" dirty="0" err="1">
                <a:solidFill>
                  <a:srgbClr val="0000C0"/>
                </a:solidFill>
                <a:latin typeface="Consolas"/>
              </a:rPr>
              <a:t>publisher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de-DE" sz="1200" dirty="0" err="1">
                <a:solidFill>
                  <a:srgbClr val="000000"/>
                </a:solidFill>
                <a:latin typeface="Consolas"/>
              </a:rPr>
              <a:t>CpuInfoPublisher.</a:t>
            </a:r>
            <a:r>
              <a:rPr lang="de-DE" sz="1200" i="1" dirty="0" err="1">
                <a:solidFill>
                  <a:srgbClr val="000000"/>
                </a:solidFill>
                <a:latin typeface="Consolas"/>
              </a:rPr>
              <a:t>getInstance</a:t>
            </a:r>
            <a:r>
              <a:rPr lang="de-DE" sz="1200" i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de-DE" sz="1200" dirty="0" err="1">
                <a:solidFill>
                  <a:srgbClr val="0000C0"/>
                </a:solidFill>
                <a:latin typeface="Consolas"/>
              </a:rPr>
              <a:t>publisher</a:t>
            </a:r>
            <a:r>
              <a:rPr lang="de-DE" sz="1200" dirty="0" err="1">
                <a:solidFill>
                  <a:srgbClr val="000000"/>
                </a:solidFill>
                <a:latin typeface="Consolas"/>
              </a:rPr>
              <a:t>.subscribe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de-DE" sz="1200" dirty="0" err="1">
                <a:solidFill>
                  <a:srgbClr val="6A3E3E"/>
                </a:solidFill>
                <a:latin typeface="Consolas"/>
              </a:rPr>
              <a:t>value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 -&gt; </a:t>
            </a:r>
            <a:r>
              <a:rPr lang="de-DE" sz="1200" dirty="0" err="1">
                <a:solidFill>
                  <a:srgbClr val="000000"/>
                </a:solidFill>
                <a:latin typeface="Consolas"/>
              </a:rPr>
              <a:t>Platform.</a:t>
            </a:r>
            <a:r>
              <a:rPr lang="de-DE" sz="1200" i="1" dirty="0" err="1">
                <a:solidFill>
                  <a:srgbClr val="000000"/>
                </a:solidFill>
                <a:latin typeface="Consolas"/>
              </a:rPr>
              <a:t>runLater</a:t>
            </a:r>
            <a:r>
              <a:rPr lang="de-DE" sz="1200" i="1" dirty="0">
                <a:solidFill>
                  <a:srgbClr val="000000"/>
                </a:solidFill>
                <a:latin typeface="Consolas"/>
              </a:rPr>
              <a:t>(() -&gt; {</a:t>
            </a: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de-DE" sz="1200" dirty="0" err="1">
                <a:solidFill>
                  <a:srgbClr val="000000"/>
                </a:solidFill>
                <a:latin typeface="Consolas"/>
              </a:rPr>
              <a:t>repaintGradient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de-DE" sz="1200" dirty="0" err="1">
                <a:solidFill>
                  <a:srgbClr val="6A3E3E"/>
                </a:solidFill>
                <a:latin typeface="Consolas"/>
              </a:rPr>
              <a:t>value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de-DE" sz="1200" dirty="0" err="1">
                <a:solidFill>
                  <a:srgbClr val="0000C0"/>
                </a:solidFill>
                <a:latin typeface="Consolas"/>
              </a:rPr>
              <a:t>cpuLabel</a:t>
            </a:r>
            <a:r>
              <a:rPr lang="de-DE" sz="1200" dirty="0" err="1">
                <a:solidFill>
                  <a:srgbClr val="000000"/>
                </a:solidFill>
                <a:latin typeface="Consolas"/>
              </a:rPr>
              <a:t>.setText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de-DE" sz="1200" dirty="0" err="1">
                <a:solidFill>
                  <a:srgbClr val="0000C0"/>
                </a:solidFill>
                <a:latin typeface="Consolas"/>
              </a:rPr>
              <a:t>df</a:t>
            </a:r>
            <a:r>
              <a:rPr lang="de-DE" sz="1200" dirty="0" err="1">
                <a:solidFill>
                  <a:srgbClr val="000000"/>
                </a:solidFill>
                <a:latin typeface="Consolas"/>
              </a:rPr>
              <a:t>.format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(100 * </a:t>
            </a:r>
            <a:r>
              <a:rPr lang="de-DE" sz="1200" dirty="0" err="1">
                <a:solidFill>
                  <a:srgbClr val="6A3E3E"/>
                </a:solidFill>
                <a:latin typeface="Consolas"/>
              </a:rPr>
              <a:t>value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) + </a:t>
            </a:r>
            <a:r>
              <a:rPr lang="de-DE" sz="1200" dirty="0">
                <a:solidFill>
                  <a:srgbClr val="2A00FF"/>
                </a:solidFill>
                <a:latin typeface="Consolas"/>
              </a:rPr>
              <a:t>" %"</a:t>
            </a:r>
            <a:r>
              <a:rPr lang="de-DE" sz="12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    }));</a:t>
            </a: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de-DE" sz="1200" dirty="0" smtClean="0">
                <a:solidFill>
                  <a:srgbClr val="000000"/>
                </a:solidFill>
                <a:latin typeface="Consolas"/>
              </a:rPr>
              <a:t>}</a:t>
            </a:r>
            <a:r>
              <a:rPr lang="de-DE" sz="1200" b="1" dirty="0" smtClean="0">
                <a:solidFill>
                  <a:srgbClr val="C00000"/>
                </a:solidFill>
                <a:latin typeface="Consolas"/>
              </a:rPr>
              <a:t>)</a:t>
            </a:r>
            <a:r>
              <a:rPr lang="en-US" sz="1200" b="1" dirty="0" smtClean="0">
                <a:solidFill>
                  <a:srgbClr val="C00000"/>
                </a:solidFill>
                <a:latin typeface="Consolas"/>
              </a:rPr>
              <a:t>.</a:t>
            </a:r>
            <a:r>
              <a:rPr lang="en-US" sz="1200" b="1" dirty="0">
                <a:solidFill>
                  <a:srgbClr val="C00000"/>
                </a:solidFill>
                <a:latin typeface="Consolas"/>
              </a:rPr>
              <a:t>exceptionally(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 </a:t>
            </a:r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 </a:t>
            </a:r>
            <a:r>
              <a:rPr lang="en-US" sz="1200" dirty="0" smtClean="0">
                <a:solidFill>
                  <a:srgbClr val="6A3E3E"/>
                </a:solidFill>
                <a:latin typeface="Consolas"/>
              </a:rPr>
              <a:t>ex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-&gt; { </a:t>
            </a:r>
            <a:r>
              <a:rPr lang="en-US" sz="1200" dirty="0" err="1">
                <a:solidFill>
                  <a:srgbClr val="6A3E3E"/>
                </a:solidFill>
                <a:latin typeface="Consolas"/>
              </a:rPr>
              <a:t>ex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.printStackTrace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(); </a:t>
            </a:r>
            <a:r>
              <a:rPr lang="en-US" sz="1200" dirty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 (Void) </a:t>
            </a:r>
            <a:r>
              <a:rPr lang="en-US" sz="1200" dirty="0">
                <a:solidFill>
                  <a:srgbClr val="7F0055"/>
                </a:solidFill>
                <a:latin typeface="Consolas"/>
              </a:rPr>
              <a:t>null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}</a:t>
            </a:r>
            <a:r>
              <a:rPr lang="en-US" sz="1200" b="1" dirty="0" smtClean="0">
                <a:solidFill>
                  <a:srgbClr val="C00000"/>
                </a:solidFill>
                <a:latin typeface="Consolas"/>
              </a:rPr>
              <a:t>);</a:t>
            </a:r>
            <a:endParaRPr lang="de-DE" sz="1200" dirty="0">
              <a:solidFill>
                <a:srgbClr val="000000"/>
              </a:solidFill>
              <a:latin typeface="Consolas"/>
            </a:endParaRPr>
          </a:p>
          <a:p>
            <a:r>
              <a:rPr lang="de-DE" sz="1200" dirty="0">
                <a:solidFill>
                  <a:srgbClr val="000000"/>
                </a:solidFill>
                <a:latin typeface="Consolas"/>
              </a:rPr>
              <a:t>  }</a:t>
            </a:r>
            <a:endParaRPr lang="de-DE" sz="1200" b="1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sp>
        <p:nvSpPr>
          <p:cNvPr id="9" name="Rechteck 8"/>
          <p:cNvSpPr/>
          <p:nvPr/>
        </p:nvSpPr>
        <p:spPr>
          <a:xfrm>
            <a:off x="838200" y="2524125"/>
            <a:ext cx="7385050" cy="17556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24" y="1607462"/>
            <a:ext cx="1614898" cy="1699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Erzeugung der Vorschaubilder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21550" y="916478"/>
            <a:ext cx="8131944" cy="3970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File[] </a:t>
            </a:r>
            <a:r>
              <a:rPr lang="de-DE" sz="1400" dirty="0" err="1">
                <a:solidFill>
                  <a:srgbClr val="6A3E3E"/>
                </a:solidFill>
                <a:latin typeface="Consolas"/>
              </a:rPr>
              <a:t>listOfFiles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de-DE" sz="1400" dirty="0" err="1">
                <a:solidFill>
                  <a:srgbClr val="6A3E3E"/>
                </a:solidFill>
                <a:latin typeface="Consolas"/>
              </a:rPr>
              <a:t>imageFolder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.listFiles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( ... );</a:t>
            </a:r>
            <a:endParaRPr lang="de-DE" sz="1400" dirty="0" smtClean="0">
              <a:solidFill>
                <a:srgbClr val="7F0055"/>
              </a:solidFill>
              <a:latin typeface="Consolas"/>
            </a:endParaRPr>
          </a:p>
          <a:p>
            <a:endParaRPr lang="de-DE" sz="1400" dirty="0">
              <a:solidFill>
                <a:srgbClr val="7F0055"/>
              </a:solidFill>
              <a:latin typeface="Consolas"/>
            </a:endParaRPr>
          </a:p>
          <a:p>
            <a:r>
              <a:rPr lang="de-DE" sz="1400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de-DE" sz="1400" dirty="0" err="1">
                <a:solidFill>
                  <a:srgbClr val="6A3E3E"/>
                </a:solidFill>
                <a:latin typeface="Consolas"/>
              </a:rPr>
              <a:t>numOfProcessors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Runtime.</a:t>
            </a:r>
            <a:r>
              <a:rPr lang="de-DE" sz="1400" i="1" dirty="0" err="1">
                <a:solidFill>
                  <a:srgbClr val="000000"/>
                </a:solidFill>
                <a:latin typeface="Consolas"/>
              </a:rPr>
              <a:t>getRuntime</a:t>
            </a:r>
            <a:r>
              <a:rPr lang="de-DE" sz="1400" i="1" dirty="0">
                <a:solidFill>
                  <a:srgbClr val="000000"/>
                </a:solidFill>
                <a:latin typeface="Consolas"/>
              </a:rPr>
              <a:t>().</a:t>
            </a:r>
            <a:r>
              <a:rPr lang="de-DE" sz="1400" i="1" dirty="0" err="1">
                <a:solidFill>
                  <a:srgbClr val="000000"/>
                </a:solidFill>
                <a:latin typeface="Consolas"/>
              </a:rPr>
              <a:t>availableProcessors</a:t>
            </a:r>
            <a:r>
              <a:rPr lang="de-DE" sz="1400" i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400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 err="1">
                <a:solidFill>
                  <a:srgbClr val="6A3E3E"/>
                </a:solidFill>
                <a:latin typeface="Consolas"/>
              </a:rPr>
              <a:t>numOfPoolThreads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Math.</a:t>
            </a:r>
            <a:r>
              <a:rPr lang="en-US" sz="1400" i="1" dirty="0" err="1">
                <a:solidFill>
                  <a:srgbClr val="000000"/>
                </a:solidFill>
                <a:latin typeface="Consolas"/>
              </a:rPr>
              <a:t>min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( </a:t>
            </a:r>
            <a:r>
              <a:rPr lang="en-US" sz="1400" i="1" dirty="0" err="1">
                <a:solidFill>
                  <a:srgbClr val="6A3E3E"/>
                </a:solidFill>
                <a:latin typeface="Consolas"/>
              </a:rPr>
              <a:t>listOfFiles</a:t>
            </a:r>
            <a:r>
              <a:rPr lang="en-US" sz="1400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400" i="1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 , </a:t>
            </a:r>
            <a:r>
              <a:rPr lang="en-US" sz="1400" i="1" dirty="0" err="1" smtClean="0">
                <a:solidFill>
                  <a:srgbClr val="6A3E3E"/>
                </a:solidFill>
                <a:latin typeface="Consolas"/>
              </a:rPr>
              <a:t>numOfProc</a:t>
            </a:r>
            <a:r>
              <a:rPr lang="en-US" sz="1400" i="1" dirty="0" smtClean="0">
                <a:solidFill>
                  <a:srgbClr val="000000"/>
                </a:solidFill>
                <a:latin typeface="Consolas"/>
              </a:rPr>
              <a:t>*16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endParaRPr lang="de-DE" sz="1400" dirty="0" smtClean="0">
              <a:solidFill>
                <a:srgbClr val="000000"/>
              </a:solidFill>
              <a:latin typeface="Consolas"/>
            </a:endParaRPr>
          </a:p>
          <a:p>
            <a:r>
              <a:rPr lang="de-DE" sz="1400" dirty="0" err="1" smtClean="0">
                <a:solidFill>
                  <a:srgbClr val="000000"/>
                </a:solidFill>
                <a:latin typeface="Consolas"/>
              </a:rPr>
              <a:t>ForkJoinPool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de-DE" sz="1400" dirty="0" err="1">
                <a:solidFill>
                  <a:srgbClr val="6A3E3E"/>
                </a:solidFill>
                <a:latin typeface="Consolas"/>
              </a:rPr>
              <a:t>pool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de-DE" sz="1400" b="1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de-DE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onsolas"/>
              </a:rPr>
              <a:t>ForkJoinPool</a:t>
            </a:r>
            <a:r>
              <a:rPr lang="de-DE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de-DE" sz="1400" b="1" dirty="0" err="1">
                <a:solidFill>
                  <a:srgbClr val="6A3E3E"/>
                </a:solidFill>
                <a:latin typeface="Consolas"/>
              </a:rPr>
              <a:t>numOfPoolThreads</a:t>
            </a:r>
            <a:r>
              <a:rPr lang="de-DE" sz="1400" b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de-DE" sz="1400" dirty="0" err="1" smtClean="0">
                <a:solidFill>
                  <a:srgbClr val="000000"/>
                </a:solidFill>
                <a:latin typeface="Consolas"/>
              </a:rPr>
              <a:t>ForkJoinTask</a:t>
            </a:r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&lt;List&lt;</a:t>
            </a:r>
            <a:r>
              <a:rPr lang="de-DE" sz="1400" dirty="0" err="1" smtClean="0">
                <a:solidFill>
                  <a:srgbClr val="000000"/>
                </a:solidFill>
                <a:latin typeface="Consolas"/>
              </a:rPr>
              <a:t>ImageView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&gt;&gt; </a:t>
            </a:r>
            <a:r>
              <a:rPr lang="de-DE" sz="1400" dirty="0" err="1">
                <a:solidFill>
                  <a:srgbClr val="6A3E3E"/>
                </a:solidFill>
                <a:latin typeface="Consolas"/>
              </a:rPr>
              <a:t>task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de-DE" sz="1400" dirty="0" err="1">
                <a:solidFill>
                  <a:srgbClr val="6A3E3E"/>
                </a:solidFill>
                <a:latin typeface="Consolas"/>
              </a:rPr>
              <a:t>pool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.submit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   () -&gt;  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Arrays.</a:t>
            </a:r>
            <a:r>
              <a:rPr lang="de-DE" sz="1400" i="1" dirty="0" err="1">
                <a:solidFill>
                  <a:srgbClr val="000000"/>
                </a:solidFill>
                <a:latin typeface="Consolas"/>
              </a:rPr>
              <a:t>stream</a:t>
            </a:r>
            <a:r>
              <a:rPr lang="de-DE" sz="1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de-DE" sz="1400" i="1" dirty="0" err="1">
                <a:solidFill>
                  <a:srgbClr val="6A3E3E"/>
                </a:solidFill>
                <a:latin typeface="Consolas"/>
              </a:rPr>
              <a:t>listOfFiles</a:t>
            </a:r>
            <a:r>
              <a:rPr lang="de-DE" sz="1400" i="1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             .parallel()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             .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map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FileIOHelper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::</a:t>
            </a:r>
            <a:r>
              <a:rPr lang="de-DE" sz="1400" i="1" dirty="0" err="1">
                <a:solidFill>
                  <a:srgbClr val="000000"/>
                </a:solidFill>
                <a:latin typeface="Consolas"/>
              </a:rPr>
              <a:t>createPreviewImage</a:t>
            </a:r>
            <a:r>
              <a:rPr lang="de-DE" sz="1400" i="1" dirty="0">
                <a:solidFill>
                  <a:srgbClr val="000000"/>
                </a:solidFill>
                <a:latin typeface="Consolas"/>
              </a:rPr>
              <a:t> )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             .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map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 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FileIOHelper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::</a:t>
            </a:r>
            <a:r>
              <a:rPr lang="de-DE" sz="1400" i="1" dirty="0" err="1">
                <a:solidFill>
                  <a:srgbClr val="000000"/>
                </a:solidFill>
                <a:latin typeface="Consolas"/>
              </a:rPr>
              <a:t>createImageView</a:t>
            </a:r>
            <a:r>
              <a:rPr lang="de-DE" sz="1400" i="1" dirty="0">
                <a:solidFill>
                  <a:srgbClr val="000000"/>
                </a:solidFill>
                <a:latin typeface="Consolas"/>
              </a:rPr>
              <a:t> )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             .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collect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 </a:t>
            </a:r>
            <a:r>
              <a:rPr lang="de-DE" sz="1400" i="1" dirty="0" err="1">
                <a:solidFill>
                  <a:srgbClr val="000000"/>
                </a:solidFill>
                <a:latin typeface="Consolas"/>
              </a:rPr>
              <a:t>toList</a:t>
            </a:r>
            <a:r>
              <a:rPr lang="de-DE" sz="1400" i="1" dirty="0">
                <a:solidFill>
                  <a:srgbClr val="000000"/>
                </a:solidFill>
                <a:latin typeface="Consolas"/>
              </a:rPr>
              <a:t>() )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       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    );</a:t>
            </a:r>
          </a:p>
          <a:p>
            <a:r>
              <a:rPr lang="de-DE" sz="1400" dirty="0">
                <a:solidFill>
                  <a:srgbClr val="000000"/>
                </a:solidFill>
                <a:latin typeface="Consolas"/>
              </a:rPr>
              <a:t>    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Consolas"/>
              </a:rPr>
              <a:t>List&lt;</a:t>
            </a:r>
            <a:r>
              <a:rPr lang="de-DE" sz="1400" dirty="0" err="1" smtClean="0">
                <a:solidFill>
                  <a:srgbClr val="000000"/>
                </a:solidFill>
                <a:latin typeface="Consolas"/>
              </a:rPr>
              <a:t>ImageView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&gt; </a:t>
            </a:r>
            <a:r>
              <a:rPr lang="de-DE" sz="1400" dirty="0" err="1">
                <a:solidFill>
                  <a:srgbClr val="6A3E3E"/>
                </a:solidFill>
                <a:latin typeface="Consolas"/>
              </a:rPr>
              <a:t>resultList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de-DE" sz="1400" dirty="0" err="1">
                <a:solidFill>
                  <a:srgbClr val="6A3E3E"/>
                </a:solidFill>
                <a:latin typeface="Consolas"/>
              </a:rPr>
              <a:t>task</a:t>
            </a:r>
            <a:r>
              <a:rPr lang="de-DE" sz="1400" dirty="0" err="1">
                <a:solidFill>
                  <a:srgbClr val="000000"/>
                </a:solidFill>
                <a:latin typeface="Consolas"/>
              </a:rPr>
              <a:t>.join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de-DE" sz="1400" dirty="0" err="1" smtClean="0">
                <a:solidFill>
                  <a:srgbClr val="6A3E3E"/>
                </a:solidFill>
                <a:latin typeface="Consolas"/>
              </a:rPr>
              <a:t>pool</a:t>
            </a:r>
            <a:r>
              <a:rPr lang="de-DE" sz="1400" dirty="0" err="1" smtClean="0">
                <a:solidFill>
                  <a:srgbClr val="000000"/>
                </a:solidFill>
                <a:latin typeface="Consolas"/>
              </a:rPr>
              <a:t>.shutdown</a:t>
            </a:r>
            <a:r>
              <a:rPr lang="de-DE" sz="1400" dirty="0">
                <a:solidFill>
                  <a:srgbClr val="000000"/>
                </a:solidFill>
                <a:latin typeface="Consolas"/>
              </a:rPr>
              <a:t>();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9003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Bildverarbeitungsprozess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4528" y="1016673"/>
            <a:ext cx="7845663" cy="519896"/>
          </a:xfrm>
        </p:spPr>
        <p:txBody>
          <a:bodyPr/>
          <a:lstStyle/>
          <a:p>
            <a:r>
              <a:rPr lang="de-DE" dirty="0" smtClean="0"/>
              <a:t> Bild- und FFT-Matrix-Anzeige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Hettel, Hochschule Kaiserslautern</a:t>
            </a:r>
            <a:endParaRPr lang="de-DE" spc="-10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526236" y="2257724"/>
            <a:ext cx="1412480" cy="8544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Bilddatei einlesen und Graudarstellung berechnen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353430" y="2257724"/>
            <a:ext cx="1176025" cy="8544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Bild auf UI anzeigen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895824" y="2257724"/>
            <a:ext cx="1192621" cy="8544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Berechne FFT-Matrix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484467" y="2257724"/>
            <a:ext cx="1149318" cy="8544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FFT-Matrix anzeigen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982054" y="2257724"/>
            <a:ext cx="1563344" cy="8544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Matrixkoeffizienten sortieren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>
            <a:off x="1966964" y="2532359"/>
            <a:ext cx="358218" cy="221529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3542581" y="2532359"/>
            <a:ext cx="358218" cy="221529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5107347" y="2532359"/>
            <a:ext cx="358218" cy="221529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6628811" y="2532359"/>
            <a:ext cx="358218" cy="221529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326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Berechnung der FFTs</a:t>
            </a:r>
            <a:endParaRPr lang="de-DE" dirty="0"/>
          </a:p>
        </p:txBody>
      </p:sp>
      <p:pic>
        <p:nvPicPr>
          <p:cNvPr id="8" name="Grafik 7" descr="C:\Work\ArtikelUndKonferenzen\Artikel\JavaPro\Abbildungen\Abb8-BildAnzei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09" y="1342361"/>
            <a:ext cx="4128151" cy="292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60" y="1710224"/>
            <a:ext cx="2729036" cy="1900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1148680" y="1645857"/>
            <a:ext cx="995918" cy="18939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4111016" y="2563455"/>
            <a:ext cx="413297" cy="19378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Bildverarbeitungsprozesse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4528" y="1016673"/>
            <a:ext cx="7845663" cy="519896"/>
          </a:xfrm>
        </p:spPr>
        <p:txBody>
          <a:bodyPr>
            <a:normAutofit/>
          </a:bodyPr>
          <a:lstStyle/>
          <a:p>
            <a:r>
              <a:rPr lang="de-DE" dirty="0" smtClean="0"/>
              <a:t> </a:t>
            </a:r>
            <a:r>
              <a:rPr lang="de-DE" dirty="0"/>
              <a:t>FFT-Transformation und </a:t>
            </a:r>
            <a:r>
              <a:rPr lang="de-DE" dirty="0" smtClean="0"/>
              <a:t>Anzeige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Hettel, Hochschule Kaiserslautern</a:t>
            </a:r>
            <a:endParaRPr lang="de-DE" spc="-10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526236" y="2257724"/>
            <a:ext cx="1412480" cy="8544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Lese Skalierung</a:t>
            </a:r>
          </a:p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Berechne reduzierte FFT-Matrix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353430" y="2257724"/>
            <a:ext cx="1176025" cy="8544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Berechne reduziertes Bild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895824" y="2257724"/>
            <a:ext cx="1192621" cy="8544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Zeige Bild an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484467" y="2257724"/>
            <a:ext cx="1149318" cy="8544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Berechne Bild-Matrix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982054" y="2257724"/>
            <a:ext cx="1563344" cy="8544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Zeige Bild-Matrix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>
            <a:off x="1966964" y="2532359"/>
            <a:ext cx="358218" cy="221529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3542581" y="2532359"/>
            <a:ext cx="358218" cy="221529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5107347" y="2532359"/>
            <a:ext cx="358218" cy="221529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6628811" y="2532359"/>
            <a:ext cx="358218" cy="221529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958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s://www.reactivemanifesto.org/images/reactive-traits-de.sv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17426"/>
            <a:ext cx="8266850" cy="515999"/>
          </a:xfrm>
          <a:ln w="12700">
            <a:miter lim="400000"/>
          </a:ln>
        </p:spPr>
        <p:txBody>
          <a:bodyPr lIns="35717" tIns="35717" rIns="35717" bIns="35717" anchor="ctr">
            <a:noAutofit/>
          </a:bodyPr>
          <a:lstStyle/>
          <a:p>
            <a:r>
              <a:rPr lang="de-DE" dirty="0" smtClean="0"/>
              <a:t>Berechnung der FFTs</a:t>
            </a:r>
            <a:endParaRPr lang="de-DE" dirty="0"/>
          </a:p>
        </p:txBody>
      </p:sp>
      <p:pic>
        <p:nvPicPr>
          <p:cNvPr id="9" name="Grafik 8" descr="C:\Work\ArtikelUndKonferenzen\Artikel\JavaPro\Abbildungen\Abb9-FFTBildAnzei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50" y="837751"/>
            <a:ext cx="3731292" cy="371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1" y="1787358"/>
            <a:ext cx="2882256" cy="2006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1952114" y="1787357"/>
            <a:ext cx="1294952" cy="18136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4214188" y="2572778"/>
            <a:ext cx="551062" cy="24283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1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Problem: </a:t>
            </a:r>
            <a:r>
              <a:rPr lang="de-DE" dirty="0" err="1" smtClean="0"/>
              <a:t>Nested</a:t>
            </a:r>
            <a:r>
              <a:rPr lang="de-DE" dirty="0" smtClean="0"/>
              <a:t> </a:t>
            </a:r>
            <a:r>
              <a:rPr lang="de-DE" dirty="0" err="1" smtClean="0"/>
              <a:t>Parallelism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8986" y="856418"/>
            <a:ext cx="7845663" cy="3451578"/>
          </a:xfrm>
        </p:spPr>
        <p:txBody>
          <a:bodyPr/>
          <a:lstStyle/>
          <a:p>
            <a:pPr marL="268288" indent="-268288"/>
            <a:r>
              <a:rPr lang="de-DE" sz="2000" dirty="0" err="1" smtClean="0"/>
              <a:t>Bsp</a:t>
            </a:r>
            <a:r>
              <a:rPr lang="de-DE" sz="2000" dirty="0" smtClean="0"/>
              <a:t>: Starten einer parallelen Stream-Verarbeitung in einem </a:t>
            </a:r>
            <a:r>
              <a:rPr lang="de-DE" sz="2000" dirty="0" err="1" smtClean="0"/>
              <a:t>CompletableFuture</a:t>
            </a:r>
            <a:endParaRPr lang="de-DE" sz="2000" dirty="0" smtClean="0"/>
          </a:p>
          <a:p>
            <a:pPr lvl="2"/>
            <a:r>
              <a:rPr lang="de-DE" sz="1600" dirty="0"/>
              <a:t> </a:t>
            </a:r>
            <a:r>
              <a:rPr lang="de-DE" sz="1600" dirty="0" smtClean="0"/>
              <a:t>Parallel Stream wird mit Threads des Pools ausgeführt, die das </a:t>
            </a:r>
            <a:r>
              <a:rPr lang="de-DE" sz="1600" dirty="0" err="1" smtClean="0"/>
              <a:t>CompletableFuture</a:t>
            </a:r>
            <a:r>
              <a:rPr lang="de-DE" sz="1600" dirty="0" smtClean="0"/>
              <a:t> ausführen</a:t>
            </a:r>
            <a:endParaRPr lang="de-DE" sz="1600" i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Hettel, Hochschule Kaiserslautern</a:t>
            </a:r>
            <a:endParaRPr lang="de-DE" spc="-10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9385" y="2415340"/>
            <a:ext cx="8131944" cy="1569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r>
              <a:rPr lang="de-DE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ForkJoinPool</a:t>
            </a:r>
            <a:r>
              <a:rPr lang="de-DE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1200" dirty="0">
                <a:solidFill>
                  <a:srgbClr val="6A3E3E"/>
                </a:solidFill>
                <a:latin typeface="Consolas" panose="020B0609020204030204" pitchFamily="49" charset="0"/>
              </a:rPr>
              <a:t>pool1</a:t>
            </a:r>
            <a:r>
              <a:rPr lang="de-DE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de-DE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de-DE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ForkJoinPool</a:t>
            </a:r>
            <a:r>
              <a:rPr lang="de-DE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(4);</a:t>
            </a:r>
          </a:p>
          <a:p>
            <a:r>
              <a:rPr lang="de-DE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ForkJoinPool</a:t>
            </a:r>
            <a:r>
              <a:rPr lang="de-DE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1200" dirty="0">
                <a:solidFill>
                  <a:srgbClr val="6A3E3E"/>
                </a:solidFill>
                <a:latin typeface="Consolas" panose="020B0609020204030204" pitchFamily="49" charset="0"/>
              </a:rPr>
              <a:t>pool2</a:t>
            </a:r>
            <a:r>
              <a:rPr lang="de-DE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de-DE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de-DE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ForkJoinPool</a:t>
            </a:r>
            <a:r>
              <a:rPr lang="de-DE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(4);</a:t>
            </a:r>
          </a:p>
          <a:p>
            <a:endParaRPr lang="de-DE" sz="1200" dirty="0">
              <a:latin typeface="Consolas" panose="020B0609020204030204" pitchFamily="49" charset="0"/>
            </a:endParaRPr>
          </a:p>
          <a:p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CompletableFuture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&lt;Double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200" dirty="0">
                <a:solidFill>
                  <a:srgbClr val="6A3E3E"/>
                </a:solidFill>
                <a:latin typeface="Consolas" panose="020B0609020204030204" pitchFamily="49" charset="0"/>
              </a:rPr>
              <a:t>task1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CompletableFuture.</a:t>
            </a:r>
            <a:r>
              <a:rPr lang="en-US" sz="12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supplyAsync</a:t>
            </a:r>
            <a:r>
              <a:rPr lang="en-US" sz="1200" i="1" dirty="0">
                <a:solidFill>
                  <a:srgbClr val="000000"/>
                </a:solidFill>
                <a:latin typeface="Consolas" panose="020B0609020204030204" pitchFamily="49" charset="0"/>
              </a:rPr>
              <a:t>( () -&gt; doWork1(), </a:t>
            </a:r>
            <a:r>
              <a:rPr lang="en-US" sz="1200" i="1" dirty="0">
                <a:solidFill>
                  <a:srgbClr val="6A3E3E"/>
                </a:solidFill>
                <a:latin typeface="Consolas" panose="020B0609020204030204" pitchFamily="49" charset="0"/>
              </a:rPr>
              <a:t>pool1</a:t>
            </a:r>
            <a:r>
              <a:rPr lang="en-US" sz="1200" i="1" dirty="0">
                <a:solidFill>
                  <a:srgbClr val="000000"/>
                </a:solidFill>
                <a:latin typeface="Consolas" panose="020B0609020204030204" pitchFamily="49" charset="0"/>
              </a:rPr>
              <a:t> );    </a:t>
            </a:r>
          </a:p>
          <a:p>
            <a:endParaRPr lang="en-US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CompletableFuture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&lt;Double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200" dirty="0">
                <a:solidFill>
                  <a:srgbClr val="6A3E3E"/>
                </a:solidFill>
                <a:latin typeface="Consolas" panose="020B0609020204030204" pitchFamily="49" charset="0"/>
              </a:rPr>
              <a:t>task2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CompletableFuture.</a:t>
            </a:r>
            <a:r>
              <a:rPr lang="en-US" sz="12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supplyAsync</a:t>
            </a:r>
            <a:r>
              <a:rPr lang="en-US" sz="1200" i="1" dirty="0">
                <a:solidFill>
                  <a:srgbClr val="000000"/>
                </a:solidFill>
                <a:latin typeface="Consolas" panose="020B0609020204030204" pitchFamily="49" charset="0"/>
              </a:rPr>
              <a:t>( () -&gt; doWork2(), </a:t>
            </a:r>
            <a:r>
              <a:rPr lang="en-US" sz="1200" i="1" dirty="0">
                <a:solidFill>
                  <a:srgbClr val="6A3E3E"/>
                </a:solidFill>
                <a:latin typeface="Consolas" panose="020B0609020204030204" pitchFamily="49" charset="0"/>
              </a:rPr>
              <a:t>pool2</a:t>
            </a:r>
            <a:r>
              <a:rPr lang="en-US" sz="1200" i="1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endParaRPr lang="de-DE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de-DE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CompletableFuture.</a:t>
            </a:r>
            <a:r>
              <a:rPr lang="de-DE" sz="12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allOf</a:t>
            </a:r>
            <a:r>
              <a:rPr lang="de-DE" sz="12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1200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task1</a:t>
            </a:r>
            <a:r>
              <a:rPr lang="de-DE" sz="12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de-DE" sz="1200" i="1" dirty="0">
                <a:solidFill>
                  <a:srgbClr val="6A3E3E"/>
                </a:solidFill>
                <a:latin typeface="Consolas" panose="020B0609020204030204" pitchFamily="49" charset="0"/>
              </a:rPr>
              <a:t>task2</a:t>
            </a:r>
            <a:r>
              <a:rPr lang="de-DE" sz="1200" i="1" dirty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de-DE" sz="12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join</a:t>
            </a:r>
            <a:r>
              <a:rPr lang="de-DE" sz="1200" i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de-DE" sz="1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443221" y="3810547"/>
            <a:ext cx="1729818" cy="523220"/>
          </a:xfrm>
          <a:prstGeom prst="rect">
            <a:avLst/>
          </a:prstGeom>
          <a:solidFill>
            <a:srgbClr val="FFCC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Benutzen parallele Streams</a:t>
            </a:r>
            <a:endParaRPr lang="de-DE" sz="1400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6570482" y="3200168"/>
            <a:ext cx="150829" cy="6103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6801710" y="3539765"/>
            <a:ext cx="72001" cy="2707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132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Problem: </a:t>
            </a:r>
            <a:r>
              <a:rPr lang="de-DE" dirty="0" err="1" smtClean="0"/>
              <a:t>Nested</a:t>
            </a:r>
            <a:r>
              <a:rPr lang="de-DE" dirty="0" smtClean="0"/>
              <a:t> </a:t>
            </a:r>
            <a:r>
              <a:rPr lang="de-DE" dirty="0" err="1" smtClean="0"/>
              <a:t>Parallelism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8986" y="856418"/>
            <a:ext cx="7845663" cy="3451578"/>
          </a:xfrm>
        </p:spPr>
        <p:txBody>
          <a:bodyPr/>
          <a:lstStyle/>
          <a:p>
            <a:pPr marL="268288" indent="-268288"/>
            <a:r>
              <a:rPr lang="de-DE" sz="2000" dirty="0" err="1" smtClean="0"/>
              <a:t>Bsp</a:t>
            </a:r>
            <a:r>
              <a:rPr lang="de-DE" sz="2000" dirty="0" smtClean="0"/>
              <a:t>: Starten eines asynchronen Task in einem asynchronen Task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Hettel, Hochschule Kaiserslautern</a:t>
            </a:r>
            <a:endParaRPr lang="de-DE" spc="-10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65629" y="1520380"/>
            <a:ext cx="7585501" cy="2123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200" b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200" b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200" b="1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1200" b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1200" b="1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de-DE" sz="120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de-DE" sz="1200">
                <a:solidFill>
                  <a:srgbClr val="000000"/>
                </a:solidFill>
                <a:latin typeface="Consolas" panose="020B0609020204030204" pitchFamily="49" charset="0"/>
              </a:rPr>
              <a:t>    CompletableFuture&lt;String&gt; </a:t>
            </a:r>
            <a:r>
              <a:rPr lang="de-DE" sz="1200">
                <a:solidFill>
                  <a:srgbClr val="6A3E3E"/>
                </a:solidFill>
                <a:latin typeface="Consolas" panose="020B0609020204030204" pitchFamily="49" charset="0"/>
              </a:rPr>
              <a:t>task</a:t>
            </a:r>
            <a:r>
              <a:rPr lang="de-DE" sz="1200">
                <a:solidFill>
                  <a:srgbClr val="000000"/>
                </a:solidFill>
                <a:latin typeface="Consolas" panose="020B0609020204030204" pitchFamily="49" charset="0"/>
              </a:rPr>
              <a:t> = CompletableFuture.</a:t>
            </a:r>
            <a:r>
              <a:rPr lang="de-DE" sz="1200" i="1">
                <a:solidFill>
                  <a:srgbClr val="000000"/>
                </a:solidFill>
                <a:latin typeface="Consolas" panose="020B0609020204030204" pitchFamily="49" charset="0"/>
              </a:rPr>
              <a:t>supplyAsync( () -&gt; doWork() );</a:t>
            </a:r>
          </a:p>
          <a:p>
            <a:r>
              <a:rPr lang="de-DE" sz="1200">
                <a:solidFill>
                  <a:srgbClr val="000000"/>
                </a:solidFill>
                <a:latin typeface="Consolas" panose="020B0609020204030204" pitchFamily="49" charset="0"/>
              </a:rPr>
              <a:t>    System.</a:t>
            </a:r>
            <a:r>
              <a:rPr lang="de-DE" sz="1200" b="1" i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de-DE" sz="1200" b="1" i="1">
                <a:solidFill>
                  <a:srgbClr val="000000"/>
                </a:solidFill>
                <a:latin typeface="Consolas" panose="020B0609020204030204" pitchFamily="49" charset="0"/>
              </a:rPr>
              <a:t>.println( </a:t>
            </a:r>
            <a:r>
              <a:rPr lang="de-DE" sz="1200" b="1" i="1">
                <a:solidFill>
                  <a:srgbClr val="6A3E3E"/>
                </a:solidFill>
                <a:latin typeface="Consolas" panose="020B0609020204030204" pitchFamily="49" charset="0"/>
              </a:rPr>
              <a:t>task</a:t>
            </a:r>
            <a:r>
              <a:rPr lang="de-DE" sz="1200" b="1" i="1">
                <a:solidFill>
                  <a:srgbClr val="000000"/>
                </a:solidFill>
                <a:latin typeface="Consolas" panose="020B0609020204030204" pitchFamily="49" charset="0"/>
              </a:rPr>
              <a:t>.join() );</a:t>
            </a:r>
          </a:p>
          <a:p>
            <a:r>
              <a:rPr lang="de-DE" sz="120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de-DE" sz="120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</a:p>
          <a:p>
            <a:r>
              <a:rPr lang="de-DE" sz="120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de-DE" sz="1200" b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de-DE" sz="1200" b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1200" b="1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de-DE" sz="1200" b="1">
                <a:solidFill>
                  <a:srgbClr val="000000"/>
                </a:solidFill>
                <a:latin typeface="Consolas" panose="020B0609020204030204" pitchFamily="49" charset="0"/>
              </a:rPr>
              <a:t> String doWork()</a:t>
            </a:r>
          </a:p>
          <a:p>
            <a:r>
              <a:rPr lang="de-DE" sz="120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de-DE" sz="1200">
                <a:solidFill>
                  <a:srgbClr val="000000"/>
                </a:solidFill>
                <a:latin typeface="Consolas" panose="020B0609020204030204" pitchFamily="49" charset="0"/>
              </a:rPr>
              <a:t>    CompletableFuture.</a:t>
            </a:r>
            <a:r>
              <a:rPr lang="de-DE" sz="1200" i="1">
                <a:solidFill>
                  <a:srgbClr val="000000"/>
                </a:solidFill>
                <a:latin typeface="Consolas" panose="020B0609020204030204" pitchFamily="49" charset="0"/>
              </a:rPr>
              <a:t>runAsync( () -&gt; System.</a:t>
            </a:r>
            <a:r>
              <a:rPr lang="de-DE" sz="1200" b="1" i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de-DE" sz="1200" b="1" i="1">
                <a:solidFill>
                  <a:srgbClr val="000000"/>
                </a:solidFill>
                <a:latin typeface="Consolas" panose="020B0609020204030204" pitchFamily="49" charset="0"/>
              </a:rPr>
              <a:t>.println(</a:t>
            </a:r>
            <a:r>
              <a:rPr lang="de-DE" sz="1200" b="1" i="1">
                <a:solidFill>
                  <a:srgbClr val="2A00FF"/>
                </a:solidFill>
                <a:latin typeface="Consolas" panose="020B0609020204030204" pitchFamily="49" charset="0"/>
              </a:rPr>
              <a:t>"work"</a:t>
            </a:r>
            <a:r>
              <a:rPr lang="de-DE" sz="1200" b="1" i="1">
                <a:solidFill>
                  <a:srgbClr val="000000"/>
                </a:solidFill>
                <a:latin typeface="Consolas" panose="020B0609020204030204" pitchFamily="49" charset="0"/>
              </a:rPr>
              <a:t>) );</a:t>
            </a:r>
          </a:p>
          <a:p>
            <a:r>
              <a:rPr lang="de-DE" sz="12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de-DE" sz="1200" b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de-DE" sz="1200" b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1200" b="1">
                <a:solidFill>
                  <a:srgbClr val="2A00FF"/>
                </a:solidFill>
                <a:latin typeface="Consolas" panose="020B0609020204030204" pitchFamily="49" charset="0"/>
              </a:rPr>
              <a:t>"done"</a:t>
            </a:r>
            <a:r>
              <a:rPr lang="de-DE" sz="1200" b="1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e-DE" sz="120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75853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920" y="255399"/>
            <a:ext cx="7804547" cy="476670"/>
          </a:xfrm>
        </p:spPr>
        <p:txBody>
          <a:bodyPr>
            <a:normAutofit fontScale="90000"/>
          </a:bodyPr>
          <a:lstStyle/>
          <a:p>
            <a:pPr algn="l"/>
            <a:r>
              <a:rPr lang="de-DE" sz="3000" dirty="0" smtClean="0"/>
              <a:t>Parallelisierungsstrategien</a:t>
            </a:r>
            <a:endParaRPr lang="de-DE" sz="3000" dirty="0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81940"/>
            <a:ext cx="3315641" cy="134257"/>
          </a:xfrm>
        </p:spPr>
        <p:txBody>
          <a:bodyPr/>
          <a:lstStyle/>
          <a:p>
            <a:r>
              <a:rPr lang="de-DE" sz="6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z="600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z="6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443990" y="2675973"/>
            <a:ext cx="2520280" cy="702078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Task-Parallelität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6060614" y="3813645"/>
            <a:ext cx="2520280" cy="702078"/>
          </a:xfrm>
          <a:prstGeom prst="roundRect">
            <a:avLst/>
          </a:prstGeom>
          <a:solidFill>
            <a:srgbClr val="4BACC6">
              <a:lumMod val="20000"/>
              <a:lumOff val="80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Asynchron entlang von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Datenflüssen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 flipH="1">
            <a:off x="1884150" y="1969851"/>
            <a:ext cx="1224136" cy="702078"/>
          </a:xfrm>
          <a:prstGeom prst="straightConnector1">
            <a:avLst/>
          </a:prstGeom>
          <a:noFill/>
          <a:ln w="57150" cap="rnd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Gerade Verbindung mit Pfeil 31"/>
          <p:cNvCxnSpPr/>
          <p:nvPr/>
        </p:nvCxnSpPr>
        <p:spPr>
          <a:xfrm flipH="1">
            <a:off x="4764470" y="3328089"/>
            <a:ext cx="432048" cy="486054"/>
          </a:xfrm>
          <a:prstGeom prst="straightConnector1">
            <a:avLst/>
          </a:prstGeom>
          <a:noFill/>
          <a:ln w="57150" cap="rnd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3" name="Gerade Verbindung mit Pfeil 32"/>
          <p:cNvCxnSpPr/>
          <p:nvPr/>
        </p:nvCxnSpPr>
        <p:spPr>
          <a:xfrm>
            <a:off x="4550426" y="1969851"/>
            <a:ext cx="1078141" cy="648072"/>
          </a:xfrm>
          <a:prstGeom prst="straightConnector1">
            <a:avLst/>
          </a:prstGeom>
          <a:noFill/>
          <a:ln w="57150" cap="rnd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4" name="Abgerundetes Rechteck 33"/>
          <p:cNvSpPr/>
          <p:nvPr/>
        </p:nvSpPr>
        <p:spPr>
          <a:xfrm>
            <a:off x="3396318" y="3813645"/>
            <a:ext cx="2520280" cy="702078"/>
          </a:xfrm>
          <a:prstGeom prst="roundRect">
            <a:avLst/>
          </a:prstGeom>
          <a:solidFill>
            <a:srgbClr val="4BACC6">
              <a:lumMod val="20000"/>
              <a:lumOff val="80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Synchron auf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Datensammlungen</a:t>
            </a:r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6852702" y="3328089"/>
            <a:ext cx="432048" cy="486054"/>
          </a:xfrm>
          <a:prstGeom prst="straightConnector1">
            <a:avLst/>
          </a:prstGeom>
          <a:noFill/>
          <a:ln w="57150" cap="rnd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4" name="Abgerundetes Rechteck 23"/>
          <p:cNvSpPr/>
          <p:nvPr/>
        </p:nvSpPr>
        <p:spPr>
          <a:xfrm>
            <a:off x="2591454" y="1473159"/>
            <a:ext cx="2448272" cy="702078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Strukturierungsprinzip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4662182" y="2621967"/>
            <a:ext cx="2520280" cy="702078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Datenparallelität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69" y="880041"/>
            <a:ext cx="1316472" cy="17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Structured </a:t>
            </a:r>
            <a:r>
              <a:rPr lang="de-DE" dirty="0" err="1" smtClean="0"/>
              <a:t>Concurrency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8986" y="856418"/>
            <a:ext cx="7845663" cy="3451578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sz="2000" dirty="0" smtClean="0"/>
              <a:t>Analogie: Strukturierte Programmierung</a:t>
            </a:r>
          </a:p>
          <a:p>
            <a:pPr lvl="2"/>
            <a:r>
              <a:rPr lang="de-DE" sz="1600" dirty="0"/>
              <a:t> </a:t>
            </a:r>
            <a:r>
              <a:rPr lang="de-DE" sz="1600" dirty="0" smtClean="0"/>
              <a:t>Programmcode entspricht dem Programmablauf (Dijkstra</a:t>
            </a:r>
            <a:r>
              <a:rPr lang="de-DE" sz="1600" dirty="0"/>
              <a:t>: </a:t>
            </a:r>
            <a:r>
              <a:rPr lang="de-DE" sz="1600" i="1" dirty="0"/>
              <a:t>GOTO </a:t>
            </a:r>
            <a:r>
              <a:rPr lang="de-DE" sz="1600" i="1" dirty="0" err="1"/>
              <a:t>considered</a:t>
            </a:r>
            <a:r>
              <a:rPr lang="de-DE" sz="1600" i="1" dirty="0"/>
              <a:t> </a:t>
            </a:r>
            <a:r>
              <a:rPr lang="de-DE" sz="1600" i="1" dirty="0" err="1" smtClean="0"/>
              <a:t>harmful</a:t>
            </a:r>
            <a:r>
              <a:rPr lang="de-DE" sz="1600" i="1" dirty="0" smtClean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Hettel, Hochschule Kaiserslautern</a:t>
            </a:r>
            <a:endParaRPr lang="de-DE" spc="-10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61" y="2146474"/>
            <a:ext cx="3766234" cy="183792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1" y="2582207"/>
            <a:ext cx="2981030" cy="105137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43061" y="4216613"/>
            <a:ext cx="824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Martin </a:t>
            </a:r>
            <a:r>
              <a:rPr lang="de-DE" sz="1200" dirty="0" err="1"/>
              <a:t>Sustrik</a:t>
            </a:r>
            <a:r>
              <a:rPr lang="de-DE" sz="1200" dirty="0" smtClean="0"/>
              <a:t>: http</a:t>
            </a:r>
            <a:r>
              <a:rPr lang="de-DE" sz="1200" dirty="0"/>
              <a:t>://250bpm.com/blog:71</a:t>
            </a:r>
          </a:p>
          <a:p>
            <a:r>
              <a:rPr lang="de-DE" sz="1200" dirty="0" smtClean="0"/>
              <a:t>Nathaniel </a:t>
            </a:r>
            <a:r>
              <a:rPr lang="de-DE" sz="1200" dirty="0"/>
              <a:t>J. Smith</a:t>
            </a:r>
            <a:r>
              <a:rPr lang="de-DE" sz="1200" dirty="0" smtClean="0"/>
              <a:t>: https</a:t>
            </a:r>
            <a:r>
              <a:rPr lang="de-DE" sz="1200" dirty="0"/>
              <a:t>://vorpus.org/blog/notes-on-structured-concurrency-or-go-statement-considered-harmful/</a:t>
            </a:r>
          </a:p>
        </p:txBody>
      </p:sp>
    </p:spTree>
    <p:extLst>
      <p:ext uri="{BB962C8B-B14F-4D97-AF65-F5344CB8AC3E}">
        <p14:creationId xmlns:p14="http://schemas.microsoft.com/office/powerpoint/2010/main" val="20095931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Blick in die Zukunft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8986" y="856417"/>
            <a:ext cx="7845663" cy="3710869"/>
          </a:xfrm>
        </p:spPr>
        <p:txBody>
          <a:bodyPr>
            <a:normAutofit lnSpcReduction="10000"/>
          </a:bodyPr>
          <a:lstStyle/>
          <a:p>
            <a:pPr marL="179388" indent="-179388"/>
            <a:r>
              <a:rPr lang="de-DE" sz="2000" dirty="0" smtClean="0"/>
              <a:t>Projekt </a:t>
            </a:r>
            <a:r>
              <a:rPr lang="de-DE" sz="2000" dirty="0" err="1" smtClean="0"/>
              <a:t>Loom</a:t>
            </a:r>
            <a:endParaRPr lang="de-DE" sz="2000" dirty="0" smtClean="0"/>
          </a:p>
          <a:p>
            <a:pPr marL="323388" lvl="1" indent="-179388"/>
            <a:r>
              <a:rPr lang="de-DE" sz="1800" dirty="0" err="1"/>
              <a:t>Fibers</a:t>
            </a:r>
            <a:r>
              <a:rPr lang="de-DE" sz="1800" dirty="0"/>
              <a:t> </a:t>
            </a:r>
            <a:r>
              <a:rPr lang="de-DE" sz="1800" dirty="0" smtClean="0"/>
              <a:t>= </a:t>
            </a:r>
            <a:r>
              <a:rPr lang="de-DE" sz="1800" i="1" dirty="0" err="1" smtClean="0"/>
              <a:t>lightweight</a:t>
            </a:r>
            <a:r>
              <a:rPr lang="de-DE" sz="1800" i="1" dirty="0" smtClean="0"/>
              <a:t> </a:t>
            </a:r>
            <a:r>
              <a:rPr lang="de-DE" sz="1800" i="1" dirty="0"/>
              <a:t>user-mode </a:t>
            </a:r>
            <a:r>
              <a:rPr lang="de-DE" sz="1800" i="1" dirty="0" err="1" smtClean="0"/>
              <a:t>threads</a:t>
            </a:r>
            <a:endParaRPr lang="de-DE" sz="1700" i="1" dirty="0" smtClean="0"/>
          </a:p>
          <a:p>
            <a:pPr marL="323388" lvl="1" indent="-179388"/>
            <a:r>
              <a:rPr lang="de-DE" sz="1700" dirty="0" err="1" smtClean="0"/>
              <a:t>Fibers</a:t>
            </a:r>
            <a:r>
              <a:rPr lang="de-DE" sz="1700" dirty="0" smtClean="0"/>
              <a:t> = </a:t>
            </a:r>
            <a:r>
              <a:rPr lang="de-DE" sz="1700" dirty="0" err="1" smtClean="0"/>
              <a:t>Continuations</a:t>
            </a:r>
            <a:r>
              <a:rPr lang="de-DE" sz="1700" dirty="0" smtClean="0"/>
              <a:t> + </a:t>
            </a:r>
            <a:r>
              <a:rPr lang="de-DE" sz="1700" dirty="0" err="1" smtClean="0"/>
              <a:t>Scheduling</a:t>
            </a:r>
            <a:r>
              <a:rPr lang="de-DE" sz="1700" dirty="0" smtClean="0"/>
              <a:t> </a:t>
            </a:r>
          </a:p>
          <a:p>
            <a:pPr marL="323388" lvl="1" indent="-179388"/>
            <a:r>
              <a:rPr lang="de-DE" sz="1700" dirty="0" smtClean="0"/>
              <a:t>Respektiert: </a:t>
            </a:r>
            <a:r>
              <a:rPr lang="de-DE" sz="1700" i="1" dirty="0" smtClean="0"/>
              <a:t>Structured </a:t>
            </a:r>
            <a:r>
              <a:rPr lang="de-DE" sz="1700" i="1" dirty="0" err="1" smtClean="0"/>
              <a:t>Concurrency</a:t>
            </a:r>
            <a:endParaRPr lang="de-DE" sz="1700" i="1" dirty="0" smtClean="0"/>
          </a:p>
          <a:p>
            <a:pPr marL="179388" indent="-179388"/>
            <a:r>
              <a:rPr lang="de-DE" sz="2000" dirty="0"/>
              <a:t>Projekt </a:t>
            </a:r>
            <a:r>
              <a:rPr lang="de-DE" sz="2000" dirty="0" err="1" smtClean="0"/>
              <a:t>Valhalla</a:t>
            </a:r>
            <a:endParaRPr lang="de-DE" sz="2000" dirty="0" smtClean="0"/>
          </a:p>
          <a:p>
            <a:pPr marL="323388" lvl="1" indent="-179388"/>
            <a:r>
              <a:rPr lang="de-DE" sz="1700" dirty="0" smtClean="0"/>
              <a:t>Inline </a:t>
            </a:r>
            <a:r>
              <a:rPr lang="de-DE" sz="1700" dirty="0" err="1" smtClean="0"/>
              <a:t>Types</a:t>
            </a:r>
            <a:r>
              <a:rPr lang="de-DE" sz="1700" dirty="0" smtClean="0"/>
              <a:t> (Value Objects)</a:t>
            </a:r>
            <a:endParaRPr lang="de-DE" sz="1700" dirty="0"/>
          </a:p>
          <a:p>
            <a:pPr marL="179388" indent="-179388"/>
            <a:r>
              <a:rPr lang="de-DE" sz="2000" dirty="0"/>
              <a:t>Projekt </a:t>
            </a:r>
            <a:r>
              <a:rPr lang="de-DE" sz="2000" dirty="0" smtClean="0"/>
              <a:t>Panama</a:t>
            </a:r>
          </a:p>
          <a:p>
            <a:pPr marL="323388" lvl="1" indent="-179388"/>
            <a:r>
              <a:rPr lang="de-DE" sz="1700" dirty="0" smtClean="0"/>
              <a:t>Vereinfachter nativer Funktionsaufruf</a:t>
            </a:r>
          </a:p>
          <a:p>
            <a:pPr marL="323388" lvl="1" indent="-179388"/>
            <a:r>
              <a:rPr lang="de-DE" sz="1700" dirty="0" smtClean="0"/>
              <a:t>Einbindung von </a:t>
            </a:r>
            <a:r>
              <a:rPr lang="de-DE" sz="1700" dirty="0" err="1" smtClean="0"/>
              <a:t>OpenCL</a:t>
            </a:r>
            <a:r>
              <a:rPr lang="de-DE" sz="1700" dirty="0" smtClean="0"/>
              <a:t> oder CUDA</a:t>
            </a:r>
            <a:endParaRPr lang="de-DE" sz="17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Hettel, Hochschule Kaiserslautern</a:t>
            </a:r>
            <a:endParaRPr lang="de-DE" spc="-10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1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Take Home Message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6184" y="834372"/>
            <a:ext cx="7845663" cy="3938483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tabLst/>
            </a:pPr>
            <a:r>
              <a:rPr lang="de-DE" sz="2400" kern="0" dirty="0" smtClean="0"/>
              <a:t>Es gibt viele potentielle Stellen für den Einsatz von Parallelisierung</a:t>
            </a:r>
          </a:p>
          <a:p>
            <a:pPr marL="410700" lvl="1" indent="-266700">
              <a:lnSpc>
                <a:spcPct val="110000"/>
              </a:lnSpc>
              <a:spcBef>
                <a:spcPts val="0"/>
              </a:spcBef>
              <a:tabLst/>
            </a:pPr>
            <a:r>
              <a:rPr lang="de-DE" sz="2100" kern="0" dirty="0" smtClean="0"/>
              <a:t>Oft mehr als man auf den ersten Blick vermutet!</a:t>
            </a:r>
          </a:p>
          <a:p>
            <a:pPr marL="410700" lvl="1" indent="-266700">
              <a:lnSpc>
                <a:spcPct val="110000"/>
              </a:lnSpc>
              <a:spcBef>
                <a:spcPts val="0"/>
              </a:spcBef>
              <a:tabLst/>
            </a:pPr>
            <a:r>
              <a:rPr lang="de-DE" sz="2100" kern="0" dirty="0" smtClean="0"/>
              <a:t>Immer auch den Overhead beachten</a:t>
            </a:r>
          </a:p>
          <a:p>
            <a:pPr marL="410700" lvl="1" indent="-266700">
              <a:lnSpc>
                <a:spcPct val="110000"/>
              </a:lnSpc>
              <a:spcBef>
                <a:spcPts val="0"/>
              </a:spcBef>
              <a:tabLst/>
            </a:pPr>
            <a:r>
              <a:rPr lang="de-DE" sz="2100" kern="0" dirty="0" err="1" smtClean="0"/>
              <a:t>Frameworkeinsatz</a:t>
            </a:r>
            <a:r>
              <a:rPr lang="de-DE" sz="2100" kern="0" dirty="0" smtClean="0"/>
              <a:t> birgt auch Fehlerpotential</a:t>
            </a:r>
          </a:p>
          <a:p>
            <a:pPr marL="554700" lvl="2" indent="-266700">
              <a:lnSpc>
                <a:spcPct val="110000"/>
              </a:lnSpc>
              <a:spcBef>
                <a:spcPts val="0"/>
              </a:spcBef>
              <a:tabLst/>
            </a:pPr>
            <a:r>
              <a:rPr lang="de-DE" sz="1900" kern="0" dirty="0" smtClean="0"/>
              <a:t>Erschwert das Debugging und das "Code-Verstehen"</a:t>
            </a:r>
          </a:p>
          <a:p>
            <a:pPr marL="410700" lvl="1" indent="-266700">
              <a:lnSpc>
                <a:spcPct val="110000"/>
              </a:lnSpc>
              <a:spcBef>
                <a:spcPts val="0"/>
              </a:spcBef>
              <a:tabLst/>
            </a:pPr>
            <a:endParaRPr lang="de-DE" sz="2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kern="0" dirty="0" smtClean="0"/>
              <a:t>Drei Parallelisierungsstrategien bei Java:</a:t>
            </a:r>
          </a:p>
          <a:p>
            <a:pPr marL="410700" lvl="1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2400" b="1" kern="0" dirty="0" smtClean="0">
                <a:solidFill>
                  <a:srgbClr val="C00000"/>
                </a:solidFill>
              </a:rPr>
              <a:t>Daten-Dekomposition</a:t>
            </a:r>
          </a:p>
          <a:p>
            <a:pPr marL="554700" lvl="2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2200" kern="0" dirty="0"/>
              <a:t>Parallel Stream oder </a:t>
            </a:r>
            <a:r>
              <a:rPr lang="de-DE" sz="2200" kern="0" dirty="0" err="1"/>
              <a:t>Fork</a:t>
            </a:r>
            <a:r>
              <a:rPr lang="de-DE" sz="2200" kern="0" dirty="0"/>
              <a:t>/</a:t>
            </a:r>
            <a:r>
              <a:rPr lang="de-DE" sz="2200" kern="0" dirty="0" err="1"/>
              <a:t>Join</a:t>
            </a:r>
            <a:endParaRPr lang="de-DE" sz="2200" kern="0" dirty="0"/>
          </a:p>
          <a:p>
            <a:pPr marL="410700" lvl="1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2400" b="1" kern="0" dirty="0" smtClean="0">
                <a:solidFill>
                  <a:srgbClr val="C00000"/>
                </a:solidFill>
              </a:rPr>
              <a:t>Task-Dekomposition</a:t>
            </a:r>
          </a:p>
          <a:p>
            <a:pPr marL="554700" lvl="2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2200" kern="0" dirty="0" err="1"/>
              <a:t>CompletableFuture</a:t>
            </a:r>
            <a:r>
              <a:rPr lang="de-DE" sz="2200" kern="0" dirty="0"/>
              <a:t> oder Future</a:t>
            </a:r>
          </a:p>
          <a:p>
            <a:pPr marL="410700" lvl="1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2400" b="1" kern="0" dirty="0">
                <a:solidFill>
                  <a:srgbClr val="C00000"/>
                </a:solidFill>
              </a:rPr>
              <a:t>Asynchrone Daten-Auslieferungen</a:t>
            </a:r>
          </a:p>
          <a:p>
            <a:pPr marL="554700" lvl="2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2200" kern="0" dirty="0" err="1" smtClean="0"/>
              <a:t>Publish</a:t>
            </a:r>
            <a:r>
              <a:rPr lang="de-DE" sz="2200" kern="0" dirty="0" smtClean="0"/>
              <a:t>/</a:t>
            </a:r>
            <a:r>
              <a:rPr lang="de-DE" sz="2200" kern="0" dirty="0" err="1" smtClean="0"/>
              <a:t>Subscribe</a:t>
            </a:r>
            <a:endParaRPr lang="de-DE" sz="2200" kern="0" dirty="0"/>
          </a:p>
          <a:p>
            <a:pPr marL="266700" indent="-2667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de-DE" dirty="0" smtClean="0"/>
          </a:p>
          <a:p>
            <a:pPr marL="0" indent="0">
              <a:buNone/>
              <a:tabLst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Hettel, Hochschule Kaiserslautern</a:t>
            </a:r>
            <a:endParaRPr lang="de-DE" spc="-10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Take Home </a:t>
            </a:r>
            <a:r>
              <a:rPr lang="de-DE" dirty="0" smtClean="0"/>
              <a:t>Message (</a:t>
            </a:r>
            <a:r>
              <a:rPr lang="de-DE" dirty="0"/>
              <a:t>2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6184" y="834372"/>
            <a:ext cx="7845663" cy="3938483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tabLst/>
            </a:pPr>
            <a:r>
              <a:rPr lang="de-DE" sz="2400" b="1" kern="0" dirty="0" smtClean="0">
                <a:solidFill>
                  <a:srgbClr val="C00000"/>
                </a:solidFill>
              </a:rPr>
              <a:t>Task-Parallelität</a:t>
            </a:r>
            <a:r>
              <a:rPr lang="de-DE" sz="2400" kern="0" dirty="0" smtClean="0"/>
              <a:t> (</a:t>
            </a:r>
            <a:r>
              <a:rPr lang="de-DE" sz="2400" i="1" kern="0" dirty="0" err="1" smtClean="0"/>
              <a:t>CompletableFuture</a:t>
            </a:r>
            <a:r>
              <a:rPr lang="de-DE" sz="2400" kern="0" dirty="0" smtClean="0"/>
              <a:t>)</a:t>
            </a:r>
            <a:endParaRPr lang="de-DE" sz="2400" dirty="0" smtClean="0"/>
          </a:p>
          <a:p>
            <a:pPr marL="410700" lvl="1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2400" kern="0" dirty="0" smtClean="0"/>
              <a:t>Besitzt großes Anwendungspotential</a:t>
            </a:r>
          </a:p>
          <a:p>
            <a:pPr marL="554700" lvl="2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kern="0" dirty="0"/>
              <a:t>"Seiteneffekte" und "Regeln" </a:t>
            </a:r>
            <a:r>
              <a:rPr lang="de-DE" kern="0" dirty="0" smtClean="0"/>
              <a:t>beachten</a:t>
            </a:r>
          </a:p>
          <a:p>
            <a:pPr marL="554700" lvl="2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kern="0" dirty="0" smtClean="0"/>
              <a:t>Einsatz dokumentieren und nicht "übertreiben" </a:t>
            </a:r>
          </a:p>
          <a:p>
            <a:pPr marL="410700" lvl="1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2400" kern="0" dirty="0" smtClean="0"/>
              <a:t>Augenmerk auf Fehlersituationen legen</a:t>
            </a:r>
          </a:p>
          <a:p>
            <a:pPr marL="554700" lvl="2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kern="0" dirty="0" smtClean="0"/>
              <a:t>Ggf. mit Timeouts arbeiten</a:t>
            </a:r>
          </a:p>
          <a:p>
            <a:pPr marL="1440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dirty="0" smtClean="0"/>
          </a:p>
          <a:p>
            <a:pPr marL="1440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dirty="0" smtClean="0"/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tabLst/>
            </a:pPr>
            <a:r>
              <a:rPr lang="de-DE" sz="2400" b="1" kern="0" dirty="0" smtClean="0">
                <a:solidFill>
                  <a:srgbClr val="C00000"/>
                </a:solidFill>
              </a:rPr>
              <a:t>Daten-Parallelität</a:t>
            </a:r>
            <a:r>
              <a:rPr lang="de-DE" sz="2400" kern="0" dirty="0" smtClean="0"/>
              <a:t> (</a:t>
            </a:r>
            <a:r>
              <a:rPr lang="de-DE" sz="2400" i="1" kern="0" dirty="0" smtClean="0"/>
              <a:t>parallel Streams</a:t>
            </a:r>
            <a:r>
              <a:rPr lang="de-DE" sz="2400" kern="0" dirty="0" smtClean="0"/>
              <a:t>)</a:t>
            </a:r>
            <a:endParaRPr lang="de-DE" sz="2400" dirty="0"/>
          </a:p>
          <a:p>
            <a:pPr marL="410700" lvl="1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2400" kern="0" dirty="0" smtClean="0"/>
              <a:t>Parallele Streams lohnen sich nicht immer</a:t>
            </a:r>
          </a:p>
          <a:p>
            <a:pPr marL="554700" lvl="2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2200" kern="0" dirty="0" smtClean="0"/>
              <a:t>"Seiteneffekte" und "Regeln" beachten</a:t>
            </a:r>
          </a:p>
          <a:p>
            <a:pPr marL="410700" lvl="1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de-DE" dirty="0" smtClean="0"/>
          </a:p>
          <a:p>
            <a:pPr marL="0" indent="0">
              <a:buNone/>
              <a:tabLst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Hettel, Hochschule Kaiserslautern</a:t>
            </a:r>
            <a:endParaRPr lang="de-DE" spc="-10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075490" y="1650415"/>
            <a:ext cx="3693360" cy="1826576"/>
          </a:xfrm>
          <a:prstGeom prst="rect">
            <a:avLst/>
          </a:prstGeom>
        </p:spPr>
        <p:txBody>
          <a:bodyPr vert="horz" lIns="91440" tIns="3600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kern="1200" spc="-3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 smtClean="0"/>
          </a:p>
          <a:p>
            <a:pPr>
              <a:spcBef>
                <a:spcPts val="0"/>
              </a:spcBef>
              <a:spcAft>
                <a:spcPts val="844"/>
              </a:spcAft>
            </a:pPr>
            <a:r>
              <a:rPr lang="de-DE" sz="2200" dirty="0" smtClean="0"/>
              <a:t>Jörg </a:t>
            </a:r>
            <a:r>
              <a:rPr lang="de-DE" sz="2200" dirty="0" err="1" smtClean="0"/>
              <a:t>Hettel</a:t>
            </a:r>
            <a:endParaRPr lang="de-DE" sz="1700" dirty="0" smtClean="0"/>
          </a:p>
          <a:p>
            <a:pPr>
              <a:spcBef>
                <a:spcPts val="0"/>
              </a:spcBef>
              <a:spcAft>
                <a:spcPts val="844"/>
              </a:spcAft>
            </a:pPr>
            <a:r>
              <a:rPr lang="de-DE" sz="2000" dirty="0" smtClean="0"/>
              <a:t>Hochschule Kaiserslautern</a:t>
            </a:r>
            <a:br>
              <a:rPr lang="de-DE" sz="2000" dirty="0" smtClean="0"/>
            </a:br>
            <a:r>
              <a:rPr lang="de-DE" sz="2000" dirty="0" smtClean="0"/>
              <a:t>Campus Zweibrücken</a:t>
            </a:r>
            <a:br>
              <a:rPr lang="de-DE" sz="2000" dirty="0" smtClean="0"/>
            </a:br>
            <a:r>
              <a:rPr lang="de-DE" sz="2000" dirty="0" smtClean="0"/>
              <a:t>Fachbereich Informatik</a:t>
            </a:r>
          </a:p>
          <a:p>
            <a:pPr>
              <a:spcBef>
                <a:spcPts val="0"/>
              </a:spcBef>
              <a:spcAft>
                <a:spcPts val="844"/>
              </a:spcAft>
            </a:pPr>
            <a:r>
              <a:rPr lang="de-DE" sz="2000" dirty="0" err="1" smtClean="0"/>
              <a:t>eMail</a:t>
            </a:r>
            <a:r>
              <a:rPr lang="de-DE" sz="2000" dirty="0" smtClean="0"/>
              <a:t>: joerg.hettel@hs-kl.de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490" y="758911"/>
            <a:ext cx="696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Gibt es Fragen?</a:t>
            </a:r>
            <a:endParaRPr lang="de-D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Nebenläufige Programmierung mit J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50" y="1732477"/>
            <a:ext cx="1446283" cy="22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622327" y="3145399"/>
            <a:ext cx="3693360" cy="1826576"/>
          </a:xfrm>
          <a:prstGeom prst="rect">
            <a:avLst/>
          </a:prstGeom>
        </p:spPr>
        <p:txBody>
          <a:bodyPr vert="horz" lIns="91440" tIns="3600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kern="1200" spc="-3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3918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2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1555111"/>
            <a:ext cx="9144001" cy="1677874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4000" dirty="0" smtClean="0"/>
              <a:t>Parallelisierung </a:t>
            </a:r>
            <a:br>
              <a:rPr lang="de-DE" sz="4000" dirty="0" smtClean="0"/>
            </a:br>
            <a:r>
              <a:rPr lang="de-DE" sz="4000" dirty="0" smtClean="0"/>
              <a:t>in der </a:t>
            </a:r>
            <a:r>
              <a:rPr lang="de-DE" sz="4000" dirty="0" err="1" smtClean="0"/>
              <a:t>Microservice</a:t>
            </a:r>
            <a:r>
              <a:rPr lang="de-DE" sz="4000" dirty="0" smtClean="0"/>
              <a:t>-Welt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Microservices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6184" y="834372"/>
            <a:ext cx="7845663" cy="3938483"/>
          </a:xfrm>
        </p:spPr>
        <p:txBody>
          <a:bodyPr>
            <a:normAutofit/>
          </a:bodyPr>
          <a:lstStyle/>
          <a:p>
            <a:pPr marL="266700" indent="-2667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2400" dirty="0" smtClean="0"/>
              <a:t>Anwendungen auf Basis einer </a:t>
            </a:r>
            <a:r>
              <a:rPr lang="de-DE" sz="2400" dirty="0" err="1" smtClean="0"/>
              <a:t>Microservice</a:t>
            </a:r>
            <a:r>
              <a:rPr lang="de-DE" sz="2400" dirty="0" smtClean="0"/>
              <a:t>-Architektur sind inhärent parallel</a:t>
            </a:r>
          </a:p>
          <a:p>
            <a:pPr marL="410700" lvl="1" indent="-2667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2100" dirty="0" smtClean="0"/>
              <a:t>Verteilung induziert </a:t>
            </a:r>
            <a:br>
              <a:rPr lang="de-DE" sz="2100" dirty="0" smtClean="0"/>
            </a:br>
            <a:r>
              <a:rPr lang="de-DE" sz="2100" dirty="0" smtClean="0"/>
              <a:t>Parallelität</a:t>
            </a:r>
          </a:p>
          <a:p>
            <a:pPr marL="0" indent="0">
              <a:buNone/>
              <a:tabLst/>
            </a:pPr>
            <a:endParaRPr lang="de-DE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Hettel, Hochschule Kaiserslautern</a:t>
            </a:r>
            <a:endParaRPr lang="de-DE" spc="-10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887" y="1459176"/>
            <a:ext cx="4743960" cy="320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Microservices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6184" y="834372"/>
            <a:ext cx="7845663" cy="3938483"/>
          </a:xfrm>
        </p:spPr>
        <p:txBody>
          <a:bodyPr>
            <a:normAutofit/>
          </a:bodyPr>
          <a:lstStyle/>
          <a:p>
            <a:pPr marL="266700" indent="-2667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2400" dirty="0" smtClean="0"/>
              <a:t>12 </a:t>
            </a:r>
            <a:r>
              <a:rPr lang="de-DE" sz="2400" dirty="0" err="1"/>
              <a:t>F</a:t>
            </a:r>
            <a:r>
              <a:rPr lang="de-DE" sz="2400" dirty="0" err="1" smtClean="0"/>
              <a:t>actor</a:t>
            </a:r>
            <a:r>
              <a:rPr lang="de-DE" sz="2400" dirty="0" smtClean="0"/>
              <a:t> App</a:t>
            </a:r>
            <a:endParaRPr lang="de-DE" sz="2100" dirty="0" smtClean="0"/>
          </a:p>
          <a:p>
            <a:pPr marL="0" indent="0">
              <a:buNone/>
              <a:tabLst/>
            </a:pPr>
            <a:endParaRPr lang="de-DE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Hettel, Hochschule Kaiserslautern</a:t>
            </a:r>
            <a:endParaRPr lang="de-DE" spc="-10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95918" y="1461154"/>
            <a:ext cx="81612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Factor 8: Concurrency </a:t>
            </a:r>
          </a:p>
          <a:p>
            <a:r>
              <a:rPr lang="de-DE" dirty="0"/>
              <a:t>Sollten viele kleine Prozesse zusammengefasst werden oder jeder einzeln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betrieben</a:t>
            </a:r>
            <a:r>
              <a:rPr lang="de-DE" dirty="0"/>
              <a:t>? In diesem Modell ist die Antwort klar: Alle Prozesse laufen einzeln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</a:t>
            </a:r>
            <a:r>
              <a:rPr lang="de-DE" dirty="0"/>
              <a:t>können somit einzeln gestartet, beendet oder skaliert werden. Das macht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es </a:t>
            </a:r>
            <a:r>
              <a:rPr lang="de-DE" dirty="0"/>
              <a:t>möglich, beispielsweise neue Server problemlos zu integrieren und die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CPU </a:t>
            </a:r>
            <a:r>
              <a:rPr lang="de-DE" dirty="0"/>
              <a:t>optimal auszunutzen.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95918" y="3319920"/>
            <a:ext cx="8013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https://entwickler.de/online/development/12-factor-app-manifest-cloud-189818.html</a:t>
            </a:r>
          </a:p>
        </p:txBody>
      </p:sp>
    </p:spTree>
    <p:extLst>
      <p:ext uri="{BB962C8B-B14F-4D97-AF65-F5344CB8AC3E}">
        <p14:creationId xmlns:p14="http://schemas.microsoft.com/office/powerpoint/2010/main" val="27591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Task-Parallelität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Verschiedene Ausprägungen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Hettel, Hochschule Kaiserslautern</a:t>
            </a:r>
            <a:endParaRPr lang="de-DE" spc="-10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919448" y="2300838"/>
            <a:ext cx="3618386" cy="259237"/>
            <a:chOff x="1940286" y="1846031"/>
            <a:chExt cx="3618386" cy="259237"/>
          </a:xfrm>
        </p:grpSpPr>
        <p:sp>
          <p:nvSpPr>
            <p:cNvPr id="5" name="Rechteck 4"/>
            <p:cNvSpPr/>
            <p:nvPr/>
          </p:nvSpPr>
          <p:spPr>
            <a:xfrm>
              <a:off x="3164264" y="1846031"/>
              <a:ext cx="2394408" cy="2592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3258532" y="1886094"/>
              <a:ext cx="424206" cy="1791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3777006" y="1886093"/>
              <a:ext cx="424206" cy="1791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4353612" y="1885208"/>
              <a:ext cx="424206" cy="1791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Pfeil nach rechts 9"/>
            <p:cNvSpPr/>
            <p:nvPr/>
          </p:nvSpPr>
          <p:spPr>
            <a:xfrm>
              <a:off x="2552308" y="1910396"/>
              <a:ext cx="428919" cy="12873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40286" y="1889037"/>
              <a:ext cx="424206" cy="1791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5614553" y="1917106"/>
            <a:ext cx="2075375" cy="2039704"/>
            <a:chOff x="1626124" y="2550003"/>
            <a:chExt cx="2075375" cy="2039704"/>
          </a:xfrm>
        </p:grpSpPr>
        <p:sp>
          <p:nvSpPr>
            <p:cNvPr id="12" name="Ellipse 11"/>
            <p:cNvSpPr/>
            <p:nvPr/>
          </p:nvSpPr>
          <p:spPr>
            <a:xfrm>
              <a:off x="2457883" y="2550003"/>
              <a:ext cx="424206" cy="1791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450905" y="3175598"/>
              <a:ext cx="424206" cy="1791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211334" y="3175598"/>
              <a:ext cx="424206" cy="1791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834326" y="3767629"/>
              <a:ext cx="424206" cy="1791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457883" y="4410598"/>
              <a:ext cx="424206" cy="1791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789457" y="3438411"/>
              <a:ext cx="424206" cy="1791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Gerader Verbinder 18"/>
            <p:cNvCxnSpPr/>
            <p:nvPr/>
          </p:nvCxnSpPr>
          <p:spPr>
            <a:xfrm>
              <a:off x="1626124" y="2969443"/>
              <a:ext cx="20566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>
              <a:off x="1644885" y="4187069"/>
              <a:ext cx="20566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>
              <a:off x="2364492" y="3578235"/>
              <a:ext cx="1271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feil nach rechts 23"/>
            <p:cNvSpPr/>
            <p:nvPr/>
          </p:nvSpPr>
          <p:spPr>
            <a:xfrm rot="5400000">
              <a:off x="2562355" y="2996220"/>
              <a:ext cx="201305" cy="12873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Pfeil nach rechts 24"/>
            <p:cNvSpPr/>
            <p:nvPr/>
          </p:nvSpPr>
          <p:spPr>
            <a:xfrm rot="5400000">
              <a:off x="3324354" y="3005730"/>
              <a:ext cx="201305" cy="12873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Pfeil nach rechts 25"/>
            <p:cNvSpPr/>
            <p:nvPr/>
          </p:nvSpPr>
          <p:spPr>
            <a:xfrm rot="5400000">
              <a:off x="1790175" y="3124405"/>
              <a:ext cx="428783" cy="12856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Pfeil nach rechts 26"/>
            <p:cNvSpPr/>
            <p:nvPr/>
          </p:nvSpPr>
          <p:spPr>
            <a:xfrm rot="5400000">
              <a:off x="2952795" y="3998541"/>
              <a:ext cx="201305" cy="12873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Pfeil nach rechts 27"/>
            <p:cNvSpPr/>
            <p:nvPr/>
          </p:nvSpPr>
          <p:spPr>
            <a:xfrm rot="5400000">
              <a:off x="2572540" y="3405354"/>
              <a:ext cx="201305" cy="12873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Pfeil nach rechts 28"/>
            <p:cNvSpPr/>
            <p:nvPr/>
          </p:nvSpPr>
          <p:spPr>
            <a:xfrm rot="5400000">
              <a:off x="3322784" y="3394365"/>
              <a:ext cx="201305" cy="12873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Pfeil nach rechts 29"/>
            <p:cNvSpPr/>
            <p:nvPr/>
          </p:nvSpPr>
          <p:spPr>
            <a:xfrm rot="5400000">
              <a:off x="2945776" y="3604016"/>
              <a:ext cx="201305" cy="12873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 nach rechts 30"/>
            <p:cNvSpPr/>
            <p:nvPr/>
          </p:nvSpPr>
          <p:spPr>
            <a:xfrm rot="5400000">
              <a:off x="1735009" y="3834214"/>
              <a:ext cx="532533" cy="12873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Pfeil nach rechts 31"/>
            <p:cNvSpPr/>
            <p:nvPr/>
          </p:nvSpPr>
          <p:spPr>
            <a:xfrm rot="5400000">
              <a:off x="2569334" y="4245580"/>
              <a:ext cx="201305" cy="12873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rechts 32"/>
            <p:cNvSpPr/>
            <p:nvPr/>
          </p:nvSpPr>
          <p:spPr>
            <a:xfrm rot="5400000">
              <a:off x="2569333" y="2766588"/>
              <a:ext cx="201305" cy="12873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851379" y="2025017"/>
            <a:ext cx="672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Task</a:t>
            </a:r>
            <a:endParaRPr lang="de-DE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2036099" y="1967765"/>
            <a:ext cx="134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Task-Queue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711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Synchrone Daten-Parallelität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Hettel, Hochschule Kaiserslautern</a:t>
            </a:r>
            <a:endParaRPr lang="de-DE" spc="-10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143425" y="2300838"/>
            <a:ext cx="4615393" cy="259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2237694" y="2340901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 rot="5400000">
            <a:off x="2235337" y="2001981"/>
            <a:ext cx="428919" cy="128731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2756168" y="2340901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3274642" y="2340901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3793116" y="2340901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4333287" y="2347822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6251592" y="2347822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 nach rechts 45"/>
          <p:cNvSpPr/>
          <p:nvPr/>
        </p:nvSpPr>
        <p:spPr>
          <a:xfrm rot="5400000">
            <a:off x="2756902" y="2002460"/>
            <a:ext cx="428919" cy="128731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Pfeil nach rechts 46"/>
          <p:cNvSpPr/>
          <p:nvPr/>
        </p:nvSpPr>
        <p:spPr>
          <a:xfrm rot="5400000">
            <a:off x="3284453" y="2002460"/>
            <a:ext cx="428919" cy="128731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Pfeil nach rechts 47"/>
          <p:cNvSpPr/>
          <p:nvPr/>
        </p:nvSpPr>
        <p:spPr>
          <a:xfrm rot="5400000">
            <a:off x="3790759" y="2002460"/>
            <a:ext cx="428919" cy="128731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rechts 48"/>
          <p:cNvSpPr/>
          <p:nvPr/>
        </p:nvSpPr>
        <p:spPr>
          <a:xfrm rot="5400000">
            <a:off x="4348858" y="2002460"/>
            <a:ext cx="428919" cy="128731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rechts 49"/>
          <p:cNvSpPr/>
          <p:nvPr/>
        </p:nvSpPr>
        <p:spPr>
          <a:xfrm rot="5400000">
            <a:off x="6249235" y="2015392"/>
            <a:ext cx="428919" cy="128731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336190" y="2066346"/>
            <a:ext cx="74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…</a:t>
            </a:r>
            <a:endParaRPr lang="de-DE" sz="2800" b="1" dirty="0"/>
          </a:p>
        </p:txBody>
      </p:sp>
      <p:sp>
        <p:nvSpPr>
          <p:cNvPr id="51" name="Textfeld 50"/>
          <p:cNvSpPr txBox="1"/>
          <p:nvPr/>
        </p:nvSpPr>
        <p:spPr>
          <a:xfrm>
            <a:off x="5332409" y="1695526"/>
            <a:ext cx="74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…</a:t>
            </a:r>
            <a:endParaRPr lang="de-DE" sz="2800" b="1" dirty="0"/>
          </a:p>
        </p:txBody>
      </p:sp>
      <p:sp>
        <p:nvSpPr>
          <p:cNvPr id="52" name="Ellipse 51"/>
          <p:cNvSpPr/>
          <p:nvPr/>
        </p:nvSpPr>
        <p:spPr>
          <a:xfrm>
            <a:off x="4851761" y="2340901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Pfeil nach rechts 52"/>
          <p:cNvSpPr/>
          <p:nvPr/>
        </p:nvSpPr>
        <p:spPr>
          <a:xfrm rot="5400000">
            <a:off x="4857656" y="1995539"/>
            <a:ext cx="428919" cy="128731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2143425" y="3938504"/>
            <a:ext cx="4615393" cy="259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2237694" y="3978567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 nach rechts 55"/>
          <p:cNvSpPr/>
          <p:nvPr/>
        </p:nvSpPr>
        <p:spPr>
          <a:xfrm rot="5400000">
            <a:off x="2795606" y="3402536"/>
            <a:ext cx="428919" cy="128731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2756168" y="3978567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3274642" y="3978567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3793116" y="3978567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/>
        </p:nvSpPr>
        <p:spPr>
          <a:xfrm>
            <a:off x="4333287" y="3985488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6251592" y="3985488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Pfeil nach rechts 64"/>
          <p:cNvSpPr/>
          <p:nvPr/>
        </p:nvSpPr>
        <p:spPr>
          <a:xfrm rot="5400000">
            <a:off x="4281126" y="3385461"/>
            <a:ext cx="428919" cy="128731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feld 66"/>
          <p:cNvSpPr txBox="1"/>
          <p:nvPr/>
        </p:nvSpPr>
        <p:spPr>
          <a:xfrm>
            <a:off x="5336190" y="3704012"/>
            <a:ext cx="74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…</a:t>
            </a:r>
            <a:endParaRPr lang="de-DE" sz="2800" b="1" dirty="0"/>
          </a:p>
        </p:txBody>
      </p:sp>
      <p:sp>
        <p:nvSpPr>
          <p:cNvPr id="68" name="Textfeld 67"/>
          <p:cNvSpPr txBox="1"/>
          <p:nvPr/>
        </p:nvSpPr>
        <p:spPr>
          <a:xfrm>
            <a:off x="5332409" y="3333192"/>
            <a:ext cx="74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…</a:t>
            </a:r>
            <a:endParaRPr lang="de-DE" sz="2800" b="1" dirty="0"/>
          </a:p>
        </p:txBody>
      </p:sp>
      <p:sp>
        <p:nvSpPr>
          <p:cNvPr id="69" name="Ellipse 68"/>
          <p:cNvSpPr/>
          <p:nvPr/>
        </p:nvSpPr>
        <p:spPr>
          <a:xfrm>
            <a:off x="4851761" y="3978567"/>
            <a:ext cx="424206" cy="1791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eschweifte Klammer links 17"/>
          <p:cNvSpPr/>
          <p:nvPr/>
        </p:nvSpPr>
        <p:spPr>
          <a:xfrm rot="5400000">
            <a:off x="2909671" y="3092805"/>
            <a:ext cx="204118" cy="1446561"/>
          </a:xfrm>
          <a:prstGeom prst="leftBrace">
            <a:avLst>
              <a:gd name="adj1" fmla="val 351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Geschweifte Klammer links 70"/>
          <p:cNvSpPr/>
          <p:nvPr/>
        </p:nvSpPr>
        <p:spPr>
          <a:xfrm rot="5400000">
            <a:off x="4396892" y="3089673"/>
            <a:ext cx="204118" cy="1446561"/>
          </a:xfrm>
          <a:prstGeom prst="leftBrace">
            <a:avLst>
              <a:gd name="adj1" fmla="val 351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Textfeld 71"/>
          <p:cNvSpPr txBox="1"/>
          <p:nvPr/>
        </p:nvSpPr>
        <p:spPr>
          <a:xfrm>
            <a:off x="870858" y="2864680"/>
            <a:ext cx="130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Data-Item</a:t>
            </a:r>
            <a:endParaRPr lang="de-DE" sz="1400" dirty="0"/>
          </a:p>
        </p:txBody>
      </p:sp>
      <p:cxnSp>
        <p:nvCxnSpPr>
          <p:cNvPr id="23" name="Gerade Verbindung mit Pfeil 22"/>
          <p:cNvCxnSpPr>
            <a:endCxn id="6" idx="3"/>
          </p:cNvCxnSpPr>
          <p:nvPr/>
        </p:nvCxnSpPr>
        <p:spPr>
          <a:xfrm flipV="1">
            <a:off x="1359505" y="2493780"/>
            <a:ext cx="940313" cy="3709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3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Asynchrone Daten-Parallelität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pc="-1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Hettel, Hochschule Kaiserslautern</a:t>
            </a:r>
            <a:endParaRPr lang="de-DE" spc="-10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3830159" y="1676042"/>
            <a:ext cx="1528571" cy="663182"/>
            <a:chOff x="2998979" y="3809549"/>
            <a:chExt cx="1528571" cy="663182"/>
          </a:xfrm>
        </p:grpSpPr>
        <p:sp>
          <p:nvSpPr>
            <p:cNvPr id="44" name="Rechteck 43"/>
            <p:cNvSpPr/>
            <p:nvPr/>
          </p:nvSpPr>
          <p:spPr>
            <a:xfrm>
              <a:off x="2998979" y="3809549"/>
              <a:ext cx="1528571" cy="663182"/>
            </a:xfrm>
            <a:prstGeom prst="rect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2998979" y="3809549"/>
              <a:ext cx="1528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Daten-</a:t>
              </a:r>
            </a:p>
            <a:p>
              <a:pPr algn="ctr"/>
              <a:r>
                <a:rPr lang="de-DE" dirty="0" err="1" smtClean="0"/>
                <a:t>verarbeitung</a:t>
              </a:r>
              <a:endParaRPr lang="de-DE" dirty="0"/>
            </a:p>
          </p:txBody>
        </p:sp>
      </p:grpSp>
      <p:sp>
        <p:nvSpPr>
          <p:cNvPr id="62" name="Pfeil nach rechts 61"/>
          <p:cNvSpPr/>
          <p:nvPr/>
        </p:nvSpPr>
        <p:spPr>
          <a:xfrm>
            <a:off x="2071159" y="1633130"/>
            <a:ext cx="1620296" cy="38880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2146354" y="1786366"/>
            <a:ext cx="100500" cy="85721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2320448" y="1786366"/>
            <a:ext cx="100500" cy="85721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2494541" y="1786366"/>
            <a:ext cx="100500" cy="85721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2668635" y="1786366"/>
            <a:ext cx="100500" cy="85721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Ellipse 72"/>
          <p:cNvSpPr/>
          <p:nvPr/>
        </p:nvSpPr>
        <p:spPr>
          <a:xfrm>
            <a:off x="2842729" y="1786366"/>
            <a:ext cx="100500" cy="85721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/>
          <p:cNvSpPr/>
          <p:nvPr/>
        </p:nvSpPr>
        <p:spPr>
          <a:xfrm>
            <a:off x="3016823" y="1786366"/>
            <a:ext cx="100500" cy="85721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Ellipse 74"/>
          <p:cNvSpPr/>
          <p:nvPr/>
        </p:nvSpPr>
        <p:spPr>
          <a:xfrm>
            <a:off x="3190917" y="1786366"/>
            <a:ext cx="100500" cy="85721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6" name="Gruppieren 75"/>
          <p:cNvGrpSpPr/>
          <p:nvPr/>
        </p:nvGrpSpPr>
        <p:grpSpPr>
          <a:xfrm>
            <a:off x="5358730" y="1725160"/>
            <a:ext cx="1046809" cy="428596"/>
            <a:chOff x="5347209" y="3587007"/>
            <a:chExt cx="1170482" cy="576030"/>
          </a:xfrm>
        </p:grpSpPr>
        <p:sp>
          <p:nvSpPr>
            <p:cNvPr id="77" name="Pfeil nach rechts 76"/>
            <p:cNvSpPr/>
            <p:nvPr/>
          </p:nvSpPr>
          <p:spPr>
            <a:xfrm>
              <a:off x="5347209" y="3587007"/>
              <a:ext cx="1170482" cy="576030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/>
            <p:cNvSpPr/>
            <p:nvPr/>
          </p:nvSpPr>
          <p:spPr>
            <a:xfrm>
              <a:off x="5439742" y="3814034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/>
            <p:cNvSpPr/>
            <p:nvPr/>
          </p:nvSpPr>
          <p:spPr>
            <a:xfrm>
              <a:off x="5653978" y="3814034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Ellipse 79"/>
            <p:cNvSpPr/>
            <p:nvPr/>
          </p:nvSpPr>
          <p:spPr>
            <a:xfrm>
              <a:off x="5868214" y="3814034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Ellipse 80"/>
            <p:cNvSpPr/>
            <p:nvPr/>
          </p:nvSpPr>
          <p:spPr>
            <a:xfrm>
              <a:off x="6082450" y="3814034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4126147" y="2948631"/>
            <a:ext cx="1528571" cy="663182"/>
            <a:chOff x="2998979" y="3809549"/>
            <a:chExt cx="1528571" cy="663182"/>
          </a:xfrm>
        </p:grpSpPr>
        <p:sp>
          <p:nvSpPr>
            <p:cNvPr id="83" name="Rechteck 82"/>
            <p:cNvSpPr/>
            <p:nvPr/>
          </p:nvSpPr>
          <p:spPr>
            <a:xfrm>
              <a:off x="2998979" y="3809549"/>
              <a:ext cx="1528571" cy="663182"/>
            </a:xfrm>
            <a:prstGeom prst="rect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2998979" y="3809549"/>
              <a:ext cx="1528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Daten-</a:t>
              </a:r>
            </a:p>
            <a:p>
              <a:pPr algn="ctr"/>
              <a:r>
                <a:rPr lang="de-DE" dirty="0" err="1" smtClean="0"/>
                <a:t>verarbeitung</a:t>
              </a:r>
              <a:endParaRPr lang="de-DE" dirty="0"/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5657563" y="3056598"/>
            <a:ext cx="747976" cy="421669"/>
            <a:chOff x="6014774" y="5572731"/>
            <a:chExt cx="922017" cy="576030"/>
          </a:xfrm>
        </p:grpSpPr>
        <p:sp>
          <p:nvSpPr>
            <p:cNvPr id="86" name="Pfeil nach rechts 85"/>
            <p:cNvSpPr/>
            <p:nvPr/>
          </p:nvSpPr>
          <p:spPr>
            <a:xfrm>
              <a:off x="6014774" y="5572731"/>
              <a:ext cx="922017" cy="576030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/>
            <p:cNvSpPr/>
            <p:nvPr/>
          </p:nvSpPr>
          <p:spPr>
            <a:xfrm>
              <a:off x="6206123" y="5782296"/>
              <a:ext cx="123673" cy="1270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llipse 87"/>
            <p:cNvSpPr/>
            <p:nvPr/>
          </p:nvSpPr>
          <p:spPr>
            <a:xfrm>
              <a:off x="6420359" y="5782296"/>
              <a:ext cx="123673" cy="1270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9" name="Ellipse 88"/>
          <p:cNvSpPr/>
          <p:nvPr/>
        </p:nvSpPr>
        <p:spPr>
          <a:xfrm>
            <a:off x="714528" y="1475183"/>
            <a:ext cx="1256021" cy="7343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Daten-quelle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1064427" y="2827650"/>
            <a:ext cx="1256021" cy="7343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Daten-quelle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91" name="Gruppieren 90"/>
          <p:cNvGrpSpPr/>
          <p:nvPr/>
        </p:nvGrpSpPr>
        <p:grpSpPr>
          <a:xfrm>
            <a:off x="2420948" y="3056598"/>
            <a:ext cx="1620296" cy="388802"/>
            <a:chOff x="787400" y="3879850"/>
            <a:chExt cx="1993900" cy="576030"/>
          </a:xfrm>
        </p:grpSpPr>
        <p:sp>
          <p:nvSpPr>
            <p:cNvPr id="92" name="Pfeil nach rechts 91"/>
            <p:cNvSpPr/>
            <p:nvPr/>
          </p:nvSpPr>
          <p:spPr>
            <a:xfrm>
              <a:off x="787400" y="3879850"/>
              <a:ext cx="1993900" cy="576030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de-DE"/>
            </a:p>
          </p:txBody>
        </p:sp>
        <p:sp>
          <p:nvSpPr>
            <p:cNvPr id="93" name="Ellipse 92"/>
            <p:cNvSpPr/>
            <p:nvPr/>
          </p:nvSpPr>
          <p:spPr>
            <a:xfrm>
              <a:off x="879933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Ellipse 93"/>
            <p:cNvSpPr/>
            <p:nvPr/>
          </p:nvSpPr>
          <p:spPr>
            <a:xfrm>
              <a:off x="1094169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Ellipse 94"/>
            <p:cNvSpPr/>
            <p:nvPr/>
          </p:nvSpPr>
          <p:spPr>
            <a:xfrm>
              <a:off x="1308405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Ellipse 95"/>
            <p:cNvSpPr/>
            <p:nvPr/>
          </p:nvSpPr>
          <p:spPr>
            <a:xfrm>
              <a:off x="1522641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Ellipse 96"/>
            <p:cNvSpPr/>
            <p:nvPr/>
          </p:nvSpPr>
          <p:spPr>
            <a:xfrm>
              <a:off x="1736877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>
              <a:off x="1951113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Ellipse 98"/>
            <p:cNvSpPr/>
            <p:nvPr/>
          </p:nvSpPr>
          <p:spPr>
            <a:xfrm>
              <a:off x="2165349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0" name="Gruppieren 99"/>
          <p:cNvGrpSpPr/>
          <p:nvPr/>
        </p:nvGrpSpPr>
        <p:grpSpPr>
          <a:xfrm rot="19795241">
            <a:off x="2221530" y="2351341"/>
            <a:ext cx="1620296" cy="388802"/>
            <a:chOff x="787400" y="3879850"/>
            <a:chExt cx="1993900" cy="576030"/>
          </a:xfrm>
        </p:grpSpPr>
        <p:sp>
          <p:nvSpPr>
            <p:cNvPr id="101" name="Pfeil nach rechts 100"/>
            <p:cNvSpPr/>
            <p:nvPr/>
          </p:nvSpPr>
          <p:spPr>
            <a:xfrm>
              <a:off x="787400" y="3879850"/>
              <a:ext cx="1993900" cy="576030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de-DE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879933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1094169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1308405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1522641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1736877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951113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2165349" y="4106877"/>
              <a:ext cx="12367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9" name="Abgerundetes Rechteck 108"/>
          <p:cNvSpPr/>
          <p:nvPr/>
        </p:nvSpPr>
        <p:spPr>
          <a:xfrm>
            <a:off x="6405540" y="1629285"/>
            <a:ext cx="1407670" cy="6631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Subscriber</a:t>
            </a:r>
          </a:p>
        </p:txBody>
      </p:sp>
      <p:sp>
        <p:nvSpPr>
          <p:cNvPr id="110" name="Abgerundetes Rechteck 109"/>
          <p:cNvSpPr/>
          <p:nvPr/>
        </p:nvSpPr>
        <p:spPr>
          <a:xfrm>
            <a:off x="6405540" y="2931780"/>
            <a:ext cx="1407670" cy="6631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Subscriber</a:t>
            </a:r>
          </a:p>
        </p:txBody>
      </p:sp>
    </p:spTree>
    <p:extLst>
      <p:ext uri="{BB962C8B-B14F-4D97-AF65-F5344CB8AC3E}">
        <p14:creationId xmlns:p14="http://schemas.microsoft.com/office/powerpoint/2010/main" val="22929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920" y="255399"/>
            <a:ext cx="7804547" cy="476670"/>
          </a:xfrm>
        </p:spPr>
        <p:txBody>
          <a:bodyPr>
            <a:normAutofit fontScale="90000"/>
          </a:bodyPr>
          <a:lstStyle/>
          <a:p>
            <a:pPr algn="l"/>
            <a:r>
              <a:rPr lang="de-DE" sz="3000" dirty="0" smtClean="0"/>
              <a:t>Blick über den Zaun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920" y="835957"/>
            <a:ext cx="7804547" cy="36853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422"/>
              </a:spcBef>
              <a:buNone/>
              <a:tabLst/>
            </a:pPr>
            <a:r>
              <a:rPr lang="de-DE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Concurrency</a:t>
            </a:r>
            <a:r>
              <a:rPr lang="de-DE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-Modelle</a:t>
            </a:r>
            <a:r>
              <a:rPr lang="de-DE" sz="2000" b="1" dirty="0" smtClean="0">
                <a:solidFill>
                  <a:srgbClr val="C00000"/>
                </a:solidFill>
              </a:rPr>
              <a:t>: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Thread-Programmierung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/>
              <a:t>Funktionale </a:t>
            </a:r>
            <a:r>
              <a:rPr lang="de-DE" sz="1800" i="1" dirty="0" smtClean="0"/>
              <a:t>Programmierung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err="1" smtClean="0"/>
              <a:t>Communicating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Sequential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Processes</a:t>
            </a:r>
            <a:endParaRPr lang="de-DE" sz="1800" dirty="0" smtClean="0"/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Aktoren 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Datenparallelität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Event-Basierte Programmierung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Reaktive Programmierung</a:t>
            </a:r>
          </a:p>
          <a:p>
            <a:pPr marL="326546" lvl="1" indent="-1825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i="1" dirty="0" smtClean="0"/>
              <a:t>...</a:t>
            </a:r>
            <a:endParaRPr lang="de-DE" sz="1800" i="1" dirty="0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4528" y="4772856"/>
            <a:ext cx="3315641" cy="134257"/>
          </a:xfrm>
        </p:spPr>
        <p:txBody>
          <a:bodyPr/>
          <a:lstStyle/>
          <a:p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© Jörg </a:t>
            </a:r>
            <a:r>
              <a:rPr lang="de-DE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Hettel</a:t>
            </a:r>
            <a:r>
              <a:rPr lang="de-DE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Hochschule Kaiserslautern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56" y="1234911"/>
            <a:ext cx="2173175" cy="26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KL">
  <a:themeElements>
    <a:clrScheme name="HSKL">
      <a:dk1>
        <a:srgbClr val="333333"/>
      </a:dk1>
      <a:lt1>
        <a:sysClr val="window" lastClr="FFFFFF"/>
      </a:lt1>
      <a:dk2>
        <a:srgbClr val="E4E4E4"/>
      </a:dk2>
      <a:lt2>
        <a:srgbClr val="FFFFFF"/>
      </a:lt2>
      <a:accent1>
        <a:srgbClr val="82B432"/>
      </a:accent1>
      <a:accent2>
        <a:srgbClr val="1E9650"/>
      </a:accent2>
      <a:accent3>
        <a:srgbClr val="0A5A64"/>
      </a:accent3>
      <a:accent4>
        <a:srgbClr val="32828C"/>
      </a:accent4>
      <a:accent5>
        <a:srgbClr val="28B4DC"/>
      </a:accent5>
      <a:accent6>
        <a:srgbClr val="234565"/>
      </a:accent6>
      <a:hlink>
        <a:srgbClr val="234565"/>
      </a:hlink>
      <a:folHlink>
        <a:srgbClr val="23456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1824</Words>
  <Application>Microsoft Office PowerPoint</Application>
  <PresentationFormat>Bildschirmpräsentation (16:9)</PresentationFormat>
  <Paragraphs>566</Paragraphs>
  <Slides>58</Slides>
  <Notes>23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64" baseType="lpstr">
      <vt:lpstr>Arial</vt:lpstr>
      <vt:lpstr>Calibri</vt:lpstr>
      <vt:lpstr>Consolas</vt:lpstr>
      <vt:lpstr>Helvetica Light</vt:lpstr>
      <vt:lpstr>Wingdings</vt:lpstr>
      <vt:lpstr>HSKL</vt:lpstr>
      <vt:lpstr> Best Practices für moderne   Multicore-Programmierung  </vt:lpstr>
      <vt:lpstr>Hochschule Kaiserslautern</vt:lpstr>
      <vt:lpstr>Agenda</vt:lpstr>
      <vt:lpstr>Parallelisierungsstrategien </vt:lpstr>
      <vt:lpstr>Parallelisierungsstrategien</vt:lpstr>
      <vt:lpstr>Task-Parallelität</vt:lpstr>
      <vt:lpstr>Synchrone Daten-Parallelität</vt:lpstr>
      <vt:lpstr>Asynchrone Daten-Parallelität</vt:lpstr>
      <vt:lpstr>Blick über den Zaun</vt:lpstr>
      <vt:lpstr>Java und Parallelisierung </vt:lpstr>
      <vt:lpstr>Concurrency-Tools von Java</vt:lpstr>
      <vt:lpstr>Concurrency-Tools von Java</vt:lpstr>
      <vt:lpstr>Blick über den Zaun</vt:lpstr>
      <vt:lpstr>Parallelisierungsstrategien (mit Java)</vt:lpstr>
      <vt:lpstr>Parallelisierungsframeworks</vt:lpstr>
      <vt:lpstr>Parallelisierungsstrategien mit Java</vt:lpstr>
      <vt:lpstr>Best Practices   Task-Parallelität</vt:lpstr>
      <vt:lpstr>Task-Parallelität</vt:lpstr>
      <vt:lpstr>Java CompletableFuture</vt:lpstr>
      <vt:lpstr>Fire-and-Forget-Task</vt:lpstr>
      <vt:lpstr>CompletableFuture-Idiom</vt:lpstr>
      <vt:lpstr>Split-and-Join-Tasks</vt:lpstr>
      <vt:lpstr>Einfaches CompletableFuture-Idiom</vt:lpstr>
      <vt:lpstr>Paralleles IO (Variante 1)</vt:lpstr>
      <vt:lpstr>Paralleles IO (Variante 1)</vt:lpstr>
      <vt:lpstr>Paralleles IO (Variante 1)</vt:lpstr>
      <vt:lpstr>Best Practices   Datenparallelität</vt:lpstr>
      <vt:lpstr>Datenparallelität</vt:lpstr>
      <vt:lpstr>Java-Streams</vt:lpstr>
      <vt:lpstr>Parallele Java-Streams</vt:lpstr>
      <vt:lpstr>Bemerkungen zu Parallel-Streams</vt:lpstr>
      <vt:lpstr>Paralleles IO (Variante 2)</vt:lpstr>
      <vt:lpstr>Benutzerdefinierte Collectoren</vt:lpstr>
      <vt:lpstr>Formulierung mit Streams</vt:lpstr>
      <vt:lpstr>Downstream Collection</vt:lpstr>
      <vt:lpstr>Benutzerdefinierter Collector</vt:lpstr>
      <vt:lpstr>Benchmark</vt:lpstr>
      <vt:lpstr>Beispiel  Bildkompression</vt:lpstr>
      <vt:lpstr>Prinzip der 2D-FFT</vt:lpstr>
      <vt:lpstr>2D-FFT-Bildkompression</vt:lpstr>
      <vt:lpstr>Verbesserungspotential</vt:lpstr>
      <vt:lpstr>Asynchrone Initialisierung der Hardware</vt:lpstr>
      <vt:lpstr>Erzeugung der Vorschaubilder</vt:lpstr>
      <vt:lpstr>Bildverarbeitungsprozess</vt:lpstr>
      <vt:lpstr>Berechnung der FFTs</vt:lpstr>
      <vt:lpstr>Bildverarbeitungsprozesse</vt:lpstr>
      <vt:lpstr>Berechnung der FFTs</vt:lpstr>
      <vt:lpstr>Problem: Nested Parallelism</vt:lpstr>
      <vt:lpstr>Problem: Nested Parallelism</vt:lpstr>
      <vt:lpstr>Structured Concurrency</vt:lpstr>
      <vt:lpstr>Blick in die Zukunft</vt:lpstr>
      <vt:lpstr>Take Home Message (1)</vt:lpstr>
      <vt:lpstr>Take Home Message (2)</vt:lpstr>
      <vt:lpstr>PowerPoint-Präsentation</vt:lpstr>
      <vt:lpstr>PowerPoint-Präsentation</vt:lpstr>
      <vt:lpstr>Parallelisierung  in der Microservice-Welt</vt:lpstr>
      <vt:lpstr>Microservices</vt:lpstr>
      <vt:lpstr>Microservices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Marios</dc:creator>
  <cp:lastModifiedBy>Jörg Hettel</cp:lastModifiedBy>
  <cp:revision>2462</cp:revision>
  <dcterms:created xsi:type="dcterms:W3CDTF">2015-02-17T12:35:04Z</dcterms:created>
  <dcterms:modified xsi:type="dcterms:W3CDTF">2019-09-18T16:37:33Z</dcterms:modified>
</cp:coreProperties>
</file>